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5.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6.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7.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8.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9.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913" r:id="rId4"/>
    <p:sldMasterId id="2147484022" r:id="rId5"/>
    <p:sldMasterId id="2147484058" r:id="rId6"/>
  </p:sldMasterIdLst>
  <p:notesMasterIdLst>
    <p:notesMasterId r:id="rId42"/>
  </p:notesMasterIdLst>
  <p:sldIdLst>
    <p:sldId id="272" r:id="rId7"/>
    <p:sldId id="2147481410" r:id="rId8"/>
    <p:sldId id="269" r:id="rId9"/>
    <p:sldId id="265" r:id="rId10"/>
    <p:sldId id="266" r:id="rId11"/>
    <p:sldId id="2147481434" r:id="rId12"/>
    <p:sldId id="267" r:id="rId13"/>
    <p:sldId id="2147483637" r:id="rId14"/>
    <p:sldId id="2147483638" r:id="rId15"/>
    <p:sldId id="2147483639" r:id="rId16"/>
    <p:sldId id="2147483640" r:id="rId17"/>
    <p:sldId id="271" r:id="rId18"/>
    <p:sldId id="2147483641" r:id="rId19"/>
    <p:sldId id="2147483642" r:id="rId20"/>
    <p:sldId id="2147483643" r:id="rId21"/>
    <p:sldId id="313" r:id="rId22"/>
    <p:sldId id="2147483645" r:id="rId23"/>
    <p:sldId id="2147483646" r:id="rId24"/>
    <p:sldId id="2147483635" r:id="rId25"/>
    <p:sldId id="256" r:id="rId26"/>
    <p:sldId id="258" r:id="rId27"/>
    <p:sldId id="259" r:id="rId28"/>
    <p:sldId id="319" r:id="rId29"/>
    <p:sldId id="260" r:id="rId30"/>
    <p:sldId id="261" r:id="rId31"/>
    <p:sldId id="262" r:id="rId32"/>
    <p:sldId id="263" r:id="rId33"/>
    <p:sldId id="264" r:id="rId34"/>
    <p:sldId id="268" r:id="rId35"/>
    <p:sldId id="270" r:id="rId36"/>
    <p:sldId id="2147481438" r:id="rId37"/>
    <p:sldId id="2147481432" r:id="rId38"/>
    <p:sldId id="257" r:id="rId39"/>
    <p:sldId id="278" r:id="rId40"/>
    <p:sldId id="334" r:id="rId41"/>
  </p:sldIdLst>
  <p:sldSz cx="12192000" cy="6858000"/>
  <p:notesSz cx="6858000" cy="9144000"/>
  <p:embeddedFontLst>
    <p:embeddedFont>
      <p:font typeface="Aptos Narrow" panose="020B0004020202020204" pitchFamily="34" charset="0"/>
      <p:regular r:id="rId43"/>
      <p:bold r:id="rId44"/>
      <p:italic r:id="rId45"/>
      <p:boldItalic r:id="rId46"/>
    </p:embeddedFont>
    <p:embeddedFont>
      <p:font typeface="Archivo Black" panose="020B0604020202020204" charset="0"/>
      <p:regular r:id="rId47"/>
      <p:bold r:id="rId48"/>
    </p:embeddedFont>
    <p:embeddedFont>
      <p:font typeface="Arial Black" panose="020B0A04020102020204" pitchFamily="34" charset="0"/>
      <p:bold r:id="rId49"/>
    </p:embeddedFont>
    <p:embeddedFont>
      <p:font typeface="BentonSans Regular" panose="020B0604020202020204" charset="0"/>
      <p:regular r:id="rId50"/>
      <p:bold r:id="rId51"/>
    </p:embeddedFont>
    <p:embeddedFont>
      <p:font typeface="Halcom Book" panose="020B0604020202020204" charset="0"/>
      <p:regular r:id="rId52"/>
    </p:embeddedFont>
    <p:embeddedFont>
      <p:font typeface="Halcom Book Italic" panose="020B0604020202020204" charset="0"/>
      <p:regular r:id="rId53"/>
      <p:bold r:id="rId54"/>
      <p:italic r:id="rId55"/>
      <p:boldItalic r:id="rId56"/>
    </p:embeddedFont>
    <p:embeddedFont>
      <p:font typeface="Halcom ExtraBold Italic" panose="020B0604020202020204" charset="0"/>
      <p:regular r:id="rId57"/>
      <p:bold r:id="rId58"/>
      <p:italic r:id="rId59"/>
      <p:boldItalic r:id="rId60"/>
    </p:embeddedFont>
    <p:embeddedFont>
      <p:font typeface="Halcom-Book" panose="00000500000000000000" charset="0"/>
      <p:regular r:id="rId61"/>
    </p:embeddedFont>
    <p:embeddedFont>
      <p:font typeface="Halcom-ExtraBold" panose="00000900000000000000" charset="0"/>
      <p:bold r:id="rId62"/>
    </p:embeddedFont>
    <p:embeddedFont>
      <p:font typeface="Halcom-Regular" panose="00000500000000000000" charset="0"/>
      <p:regular r:id="rId63"/>
    </p:embeddedFont>
    <p:embeddedFont>
      <p:font typeface="Open Sans" panose="020B0606030504020204" pitchFamily="34" charset="0"/>
      <p:regular r:id="rId64"/>
      <p:bold r:id="rId65"/>
      <p:italic r:id="rId66"/>
      <p:boldItalic r:id="rId67"/>
    </p:embeddedFont>
    <p:embeddedFont>
      <p:font typeface="Proxima Nova" panose="020B0604020202020204" charset="0"/>
      <p:regular r:id="rId68"/>
      <p:bold r:id="rId69"/>
      <p:italic r:id="rId70"/>
      <p:boldItalic r:id="rId71"/>
    </p:embeddedFont>
    <p:embeddedFont>
      <p:font typeface="Verdana" panose="020B060403050404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114803-983B-076F-5FD8-A71A3503BC28}" name="Jonathan Turner" initials="" userId="S::Jonathan.Turner@dentsu.com::e7c41b24-4532-4113-b10a-1bbb3fa59c76" providerId="AD"/>
  <p188:author id="{900CC673-77FA-297E-6B76-C48AE533CB11}" name="Eliza Partridge" initials="EP" userId="S::eliza.partridge@dentsu.com::8ec999b2-32b0-4584-a86a-eed73df99a6f" providerId="AD"/>
  <p188:author id="{F6770D8F-2EB4-F8F9-F190-2B1BED8828F1}" name="Tom Setter" initials="TS" userId="S::tom.setter@dentsu.com::42848fde-fcbf-4da0-af5f-16e63deeac2d" providerId="AD"/>
  <p188:author id="{1F1F9C91-479B-DCE9-41E6-6917CC706E5A}" name="Beata Miklosz" initials="BM" userId="S::Beata.Miklosz@b2binternational.com::dbd871e6-b87d-4b63-abac-f965c58d9846" providerId="AD"/>
  <p188:author id="{E6477CA3-9751-6B94-FA87-109BD579EB8C}" name="Marius Hindelang" initials="MH" userId="S::Marius.Hindelang@b2binternational.com::36caad40-824d-42f6-be48-edb287fb6311" providerId="AD"/>
  <p188:author id="{AB5057D3-8550-949D-6330-B0F918D57472}" name="Matt Botham" initials="" userId="S::matthew.botham@b2binternational.com::90be9e0c-ab44-4498-ace1-256186decf77" providerId="AD"/>
  <p188:author id="{3EAAC5E9-8661-4457-DEB9-7F29794F7127}" name="Rob Gold" initials="RG" userId="S::rob.gold@dentsu.com::ddd84fb6-bb3c-42cf-bd0a-7dc93ed49584" providerId="AD"/>
  <p188:author id="{6E18D6F0-2C3D-26B1-43F9-33B6807EDDC8}" name="Laura Jennings" initials="LJ" userId="S::laura.jennings1@dentsu.com::1f0e448e-f013-4c28-ad61-5c4c39c4a0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BCB"/>
    <a:srgbClr val="EAEAEA"/>
    <a:srgbClr val="FFDCD3"/>
    <a:srgbClr val="B9A8A3"/>
    <a:srgbClr val="00D2E6"/>
    <a:srgbClr val="FFFFFF"/>
    <a:srgbClr val="E1FCFF"/>
    <a:srgbClr val="303030"/>
    <a:srgbClr val="7F7F7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notesMaster" Target="notesMasters/notesMaster1.xml"/><Relationship Id="rId47" Type="http://schemas.openxmlformats.org/officeDocument/2006/relationships/font" Target="fonts/font5.fntdata"/><Relationship Id="rId63" Type="http://schemas.openxmlformats.org/officeDocument/2006/relationships/font" Target="fonts/font21.fntdata"/><Relationship Id="rId68" Type="http://schemas.openxmlformats.org/officeDocument/2006/relationships/font" Target="fonts/font26.fntdata"/><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font" Target="fonts/font24.fntdata"/><Relationship Id="rId74" Type="http://schemas.openxmlformats.org/officeDocument/2006/relationships/font" Target="fonts/font32.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font" Target="fonts/font19.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schemas.openxmlformats.org/officeDocument/2006/relationships/font" Target="fonts/font27.fntdata"/><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9.fntdata"/><Relationship Id="rId72" Type="http://schemas.openxmlformats.org/officeDocument/2006/relationships/font" Target="fonts/font30.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font" Target="fonts/font28.fntdata"/><Relationship Id="rId75" Type="http://schemas.openxmlformats.org/officeDocument/2006/relationships/font" Target="fonts/font33.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73" Type="http://schemas.openxmlformats.org/officeDocument/2006/relationships/font" Target="fonts/font31.fntdata"/><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8.fntdata"/><Relationship Id="rId55" Type="http://schemas.openxmlformats.org/officeDocument/2006/relationships/font" Target="fonts/font13.fntdata"/><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font" Target="fonts/font29.fntdata"/><Relationship Id="rId2" Type="http://schemas.openxmlformats.org/officeDocument/2006/relationships/customXml" Target="../customXml/item2.xml"/><Relationship Id="rId29" Type="http://schemas.openxmlformats.org/officeDocument/2006/relationships/slide" Target="slides/slide2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38801972733683E-2"/>
          <c:y val="0.12555847104137838"/>
          <c:w val="0.94322396054532631"/>
          <c:h val="0.762831664833031"/>
        </c:manualLayout>
      </c:layout>
      <c:barChart>
        <c:barDir val="col"/>
        <c:grouping val="stacked"/>
        <c:varyColors val="0"/>
        <c:ser>
          <c:idx val="0"/>
          <c:order val="0"/>
          <c:tx>
            <c:strRef>
              <c:f>Sheet1!$B$1</c:f>
              <c:strCache>
                <c:ptCount val="1"/>
                <c:pt idx="0">
                  <c:v>Staffel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2021</c:v>
                </c:pt>
                <c:pt idx="1">
                  <c:v>2022</c:v>
                </c:pt>
                <c:pt idx="2">
                  <c:v>2023</c:v>
                </c:pt>
                <c:pt idx="3">
                  <c:v>2024</c:v>
                </c:pt>
                <c:pt idx="4">
                  <c:v>2025</c:v>
                </c:pt>
              </c:numCache>
            </c:numRef>
          </c:cat>
          <c:val>
            <c:numRef>
              <c:f>Sheet1!$B$2:$B$6</c:f>
              <c:numCache>
                <c:formatCode>0%</c:formatCode>
                <c:ptCount val="5"/>
                <c:pt idx="0">
                  <c:v>0.33480000000000004</c:v>
                </c:pt>
                <c:pt idx="1">
                  <c:v>0.38309999999999994</c:v>
                </c:pt>
                <c:pt idx="2">
                  <c:v>0.43439999999999995</c:v>
                </c:pt>
                <c:pt idx="3">
                  <c:v>0.33560000000000001</c:v>
                </c:pt>
                <c:pt idx="4">
                  <c:v>0.47499999999999998</c:v>
                </c:pt>
              </c:numCache>
            </c:numRef>
          </c:val>
          <c:extLst>
            <c:ext xmlns:c16="http://schemas.microsoft.com/office/drawing/2014/chart" uri="{C3380CC4-5D6E-409C-BE32-E72D297353CC}">
              <c16:uniqueId val="{00000000-70AD-422A-B96A-3ADB57AE2908}"/>
            </c:ext>
          </c:extLst>
        </c:ser>
        <c:ser>
          <c:idx val="1"/>
          <c:order val="1"/>
          <c:tx>
            <c:strRef>
              <c:f>Sheet1!$C$1</c:f>
              <c:strCache>
                <c:ptCount val="1"/>
                <c:pt idx="0">
                  <c:v>Staffel 2</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2021</c:v>
                </c:pt>
                <c:pt idx="1">
                  <c:v>2022</c:v>
                </c:pt>
                <c:pt idx="2">
                  <c:v>2023</c:v>
                </c:pt>
                <c:pt idx="3">
                  <c:v>2024</c:v>
                </c:pt>
                <c:pt idx="4">
                  <c:v>2025</c:v>
                </c:pt>
              </c:numCache>
            </c:numRef>
          </c:cat>
          <c:val>
            <c:numRef>
              <c:f>Sheet1!$C$2:$C$6</c:f>
              <c:numCache>
                <c:formatCode>0%</c:formatCode>
                <c:ptCount val="5"/>
                <c:pt idx="0">
                  <c:v>0.66520000000000012</c:v>
                </c:pt>
                <c:pt idx="1">
                  <c:v>0.61709999999999998</c:v>
                </c:pt>
                <c:pt idx="2">
                  <c:v>0.56580000000000008</c:v>
                </c:pt>
                <c:pt idx="3">
                  <c:v>0.6641999999999999</c:v>
                </c:pt>
                <c:pt idx="4">
                  <c:v>0.52500000000000002</c:v>
                </c:pt>
              </c:numCache>
            </c:numRef>
          </c:val>
          <c:extLst>
            <c:ext xmlns:c16="http://schemas.microsoft.com/office/drawing/2014/chart" uri="{C3380CC4-5D6E-409C-BE32-E72D297353CC}">
              <c16:uniqueId val="{00000001-70AD-422A-B96A-3ADB57AE2908}"/>
            </c:ext>
          </c:extLst>
        </c:ser>
        <c:dLbls>
          <c:dLblPos val="ctr"/>
          <c:showLegendKey val="0"/>
          <c:showVal val="1"/>
          <c:showCatName val="0"/>
          <c:showSerName val="0"/>
          <c:showPercent val="0"/>
          <c:showBubbleSize val="0"/>
        </c:dLbls>
        <c:gapWidth val="150"/>
        <c:overlap val="100"/>
        <c:axId val="1289205295"/>
        <c:axId val="1289187535"/>
      </c:barChart>
      <c:catAx>
        <c:axId val="1289205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289187535"/>
        <c:crosses val="autoZero"/>
        <c:auto val="1"/>
        <c:lblAlgn val="ctr"/>
        <c:lblOffset val="100"/>
        <c:noMultiLvlLbl val="0"/>
      </c:catAx>
      <c:valAx>
        <c:axId val="1289187535"/>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289205295"/>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1.7187500000000001E-2"/>
          <c:y val="2.2222782885169878E-2"/>
          <c:w val="0.96562499999999996"/>
          <c:h val="0.90395522149937912"/>
        </c:manualLayout>
      </c:layout>
      <c:lineChart>
        <c:grouping val="standard"/>
        <c:varyColors val="0"/>
        <c:ser>
          <c:idx val="0"/>
          <c:order val="0"/>
          <c:tx>
            <c:strRef>
              <c:f>Sheet1!$A$2</c:f>
              <c:strCache>
                <c:ptCount val="1"/>
                <c:pt idx="0">
                  <c:v>Ich fühle mich sicher, einen Vertrag mit ihnen zu unterschreiben</c:v>
                </c:pt>
              </c:strCache>
            </c:strRef>
          </c:tx>
          <c:spPr>
            <a:ln w="28575" cap="rnd">
              <a:solidFill>
                <a:schemeClr val="accent1"/>
              </a:solidFill>
              <a:round/>
            </a:ln>
            <a:effectLst/>
          </c:spPr>
          <c:marker>
            <c:symbol val="circle"/>
            <c:size val="20"/>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2023</c:v>
                </c:pt>
                <c:pt idx="1">
                  <c:v>2024</c:v>
                </c:pt>
                <c:pt idx="2">
                  <c:v>2025</c:v>
                </c:pt>
              </c:strCache>
            </c:strRef>
          </c:cat>
          <c:val>
            <c:numRef>
              <c:f>Sheet1!$B$2:$D$2</c:f>
              <c:numCache>
                <c:formatCode>General</c:formatCode>
                <c:ptCount val="3"/>
                <c:pt idx="0">
                  <c:v>3</c:v>
                </c:pt>
                <c:pt idx="1">
                  <c:v>3</c:v>
                </c:pt>
                <c:pt idx="2">
                  <c:v>2</c:v>
                </c:pt>
              </c:numCache>
            </c:numRef>
          </c:val>
          <c:smooth val="0"/>
          <c:extLst>
            <c:ext xmlns:c16="http://schemas.microsoft.com/office/drawing/2014/chart" uri="{C3380CC4-5D6E-409C-BE32-E72D297353CC}">
              <c16:uniqueId val="{00000000-9953-463D-B1D3-ECCFEAEE1B15}"/>
            </c:ext>
          </c:extLst>
        </c:ser>
        <c:ser>
          <c:idx val="1"/>
          <c:order val="1"/>
          <c:tx>
            <c:strRef>
              <c:f>Sheet1!$A$3</c:f>
              <c:strCache>
                <c:ptCount val="1"/>
                <c:pt idx="0">
                  <c:v>Einhaltung von Vorschriften, Gesetzen, Branchenstandards und ethischen Praktiken</c:v>
                </c:pt>
              </c:strCache>
            </c:strRef>
          </c:tx>
          <c:spPr>
            <a:ln w="12700" cap="rnd">
              <a:solidFill>
                <a:schemeClr val="accent4">
                  <a:shade val="39000"/>
                </a:schemeClr>
              </a:solidFill>
              <a:round/>
            </a:ln>
            <a:effectLst/>
          </c:spPr>
          <c:marker>
            <c:symbol val="none"/>
          </c:marker>
          <c:cat>
            <c:strRef>
              <c:f>Sheet1!$B$1:$D$1</c:f>
              <c:strCache>
                <c:ptCount val="3"/>
                <c:pt idx="0">
                  <c:v>2023</c:v>
                </c:pt>
                <c:pt idx="1">
                  <c:v>2024</c:v>
                </c:pt>
                <c:pt idx="2">
                  <c:v>2025</c:v>
                </c:pt>
              </c:strCache>
            </c:strRef>
          </c:cat>
          <c:val>
            <c:numRef>
              <c:f>Sheet1!$B$3:$D$3</c:f>
              <c:numCache>
                <c:formatCode>General</c:formatCode>
                <c:ptCount val="3"/>
                <c:pt idx="0">
                  <c:v>2</c:v>
                </c:pt>
                <c:pt idx="1">
                  <c:v>1</c:v>
                </c:pt>
                <c:pt idx="2">
                  <c:v>1</c:v>
                </c:pt>
              </c:numCache>
            </c:numRef>
          </c:val>
          <c:smooth val="0"/>
          <c:extLst>
            <c:ext xmlns:c16="http://schemas.microsoft.com/office/drawing/2014/chart" uri="{C3380CC4-5D6E-409C-BE32-E72D297353CC}">
              <c16:uniqueId val="{00000001-9953-463D-B1D3-ECCFEAEE1B15}"/>
            </c:ext>
          </c:extLst>
        </c:ser>
        <c:ser>
          <c:idx val="2"/>
          <c:order val="2"/>
          <c:tx>
            <c:strRef>
              <c:f>Sheet1!$A$4</c:f>
              <c:strCache>
                <c:ptCount val="1"/>
                <c:pt idx="0">
                  <c:v>Ich erfülle die Mindestanforderungen an Qualität und Funktionalität meines Unternehmens</c:v>
                </c:pt>
              </c:strCache>
            </c:strRef>
          </c:tx>
          <c:spPr>
            <a:ln w="12700" cap="rnd">
              <a:solidFill>
                <a:schemeClr val="accent4">
                  <a:shade val="43000"/>
                </a:schemeClr>
              </a:solidFill>
              <a:round/>
            </a:ln>
            <a:effectLst/>
          </c:spPr>
          <c:marker>
            <c:symbol val="none"/>
          </c:marker>
          <c:cat>
            <c:strRef>
              <c:f>Sheet1!$B$1:$D$1</c:f>
              <c:strCache>
                <c:ptCount val="3"/>
                <c:pt idx="0">
                  <c:v>2023</c:v>
                </c:pt>
                <c:pt idx="1">
                  <c:v>2024</c:v>
                </c:pt>
                <c:pt idx="2">
                  <c:v>2025</c:v>
                </c:pt>
              </c:strCache>
            </c:strRef>
          </c:cat>
          <c:val>
            <c:numRef>
              <c:f>Sheet1!$B$4:$D$4</c:f>
              <c:numCache>
                <c:formatCode>General</c:formatCode>
                <c:ptCount val="3"/>
                <c:pt idx="0">
                  <c:v>5</c:v>
                </c:pt>
                <c:pt idx="1">
                  <c:v>2</c:v>
                </c:pt>
                <c:pt idx="2">
                  <c:v>3</c:v>
                </c:pt>
              </c:numCache>
            </c:numRef>
          </c:val>
          <c:smooth val="0"/>
          <c:extLst>
            <c:ext xmlns:c16="http://schemas.microsoft.com/office/drawing/2014/chart" uri="{C3380CC4-5D6E-409C-BE32-E72D297353CC}">
              <c16:uniqueId val="{00000002-9953-463D-B1D3-ECCFEAEE1B15}"/>
            </c:ext>
          </c:extLst>
        </c:ser>
        <c:ser>
          <c:idx val="3"/>
          <c:order val="3"/>
          <c:tx>
            <c:strRef>
              <c:f>Sheet1!$A$5</c:f>
              <c:strCache>
                <c:ptCount val="1"/>
                <c:pt idx="0">
                  <c:v>Aktive Vordenker in ihrer Kategorie / ihrem Sektor</c:v>
                </c:pt>
              </c:strCache>
            </c:strRef>
          </c:tx>
          <c:spPr>
            <a:ln w="12700" cap="rnd">
              <a:solidFill>
                <a:schemeClr val="accent4">
                  <a:shade val="48000"/>
                </a:schemeClr>
              </a:solidFill>
              <a:round/>
            </a:ln>
            <a:effectLst/>
          </c:spPr>
          <c:marker>
            <c:symbol val="none"/>
          </c:marker>
          <c:cat>
            <c:strRef>
              <c:f>Sheet1!$B$1:$D$1</c:f>
              <c:strCache>
                <c:ptCount val="3"/>
                <c:pt idx="0">
                  <c:v>2023</c:v>
                </c:pt>
                <c:pt idx="1">
                  <c:v>2024</c:v>
                </c:pt>
                <c:pt idx="2">
                  <c:v>2025</c:v>
                </c:pt>
              </c:strCache>
            </c:strRef>
          </c:cat>
          <c:val>
            <c:numRef>
              <c:f>Sheet1!$B$5:$D$5</c:f>
              <c:numCache>
                <c:formatCode>General</c:formatCode>
                <c:ptCount val="3"/>
                <c:pt idx="0">
                  <c:v>27</c:v>
                </c:pt>
                <c:pt idx="1">
                  <c:v>11</c:v>
                </c:pt>
                <c:pt idx="2">
                  <c:v>4</c:v>
                </c:pt>
              </c:numCache>
            </c:numRef>
          </c:val>
          <c:smooth val="0"/>
          <c:extLst>
            <c:ext xmlns:c16="http://schemas.microsoft.com/office/drawing/2014/chart" uri="{C3380CC4-5D6E-409C-BE32-E72D297353CC}">
              <c16:uniqueId val="{00000003-9953-463D-B1D3-ECCFEAEE1B15}"/>
            </c:ext>
          </c:extLst>
        </c:ser>
        <c:ser>
          <c:idx val="4"/>
          <c:order val="4"/>
          <c:tx>
            <c:strRef>
              <c:f>Sheet1!$A$6</c:f>
              <c:strCache>
                <c:ptCount val="1"/>
                <c:pt idx="0">
                  <c:v>Liefern Sie konsequent pünktlich und wie angegeben</c:v>
                </c:pt>
              </c:strCache>
            </c:strRef>
          </c:tx>
          <c:spPr>
            <a:ln w="12700" cap="rnd">
              <a:solidFill>
                <a:schemeClr val="accent4">
                  <a:shade val="52000"/>
                </a:schemeClr>
              </a:solidFill>
              <a:round/>
            </a:ln>
            <a:effectLst/>
          </c:spPr>
          <c:marker>
            <c:symbol val="none"/>
          </c:marker>
          <c:cat>
            <c:strRef>
              <c:f>Sheet1!$B$1:$D$1</c:f>
              <c:strCache>
                <c:ptCount val="3"/>
                <c:pt idx="0">
                  <c:v>2023</c:v>
                </c:pt>
                <c:pt idx="1">
                  <c:v>2024</c:v>
                </c:pt>
                <c:pt idx="2">
                  <c:v>2025</c:v>
                </c:pt>
              </c:strCache>
            </c:strRef>
          </c:cat>
          <c:val>
            <c:numRef>
              <c:f>Sheet1!$B$6:$D$6</c:f>
              <c:numCache>
                <c:formatCode>General</c:formatCode>
                <c:ptCount val="3"/>
                <c:pt idx="0">
                  <c:v>15</c:v>
                </c:pt>
                <c:pt idx="1">
                  <c:v>13</c:v>
                </c:pt>
                <c:pt idx="2">
                  <c:v>5</c:v>
                </c:pt>
              </c:numCache>
            </c:numRef>
          </c:val>
          <c:smooth val="0"/>
          <c:extLst>
            <c:ext xmlns:c16="http://schemas.microsoft.com/office/drawing/2014/chart" uri="{C3380CC4-5D6E-409C-BE32-E72D297353CC}">
              <c16:uniqueId val="{00000004-9953-463D-B1D3-ECCFEAEE1B15}"/>
            </c:ext>
          </c:extLst>
        </c:ser>
        <c:ser>
          <c:idx val="5"/>
          <c:order val="5"/>
          <c:tx>
            <c:strRef>
              <c:f>Sheet1!$A$7</c:f>
              <c:strCache>
                <c:ptCount val="1"/>
                <c:pt idx="0">
                  <c:v>Integriert sich reibungslos in unsere Prozesse und Abläufe</c:v>
                </c:pt>
              </c:strCache>
            </c:strRef>
          </c:tx>
          <c:spPr>
            <a:ln w="12700" cap="rnd">
              <a:solidFill>
                <a:schemeClr val="accent4">
                  <a:shade val="57000"/>
                </a:schemeClr>
              </a:solidFill>
              <a:round/>
            </a:ln>
            <a:effectLst/>
          </c:spPr>
          <c:marker>
            <c:symbol val="none"/>
          </c:marker>
          <c:cat>
            <c:strRef>
              <c:f>Sheet1!$B$1:$D$1</c:f>
              <c:strCache>
                <c:ptCount val="3"/>
                <c:pt idx="0">
                  <c:v>2023</c:v>
                </c:pt>
                <c:pt idx="1">
                  <c:v>2024</c:v>
                </c:pt>
                <c:pt idx="2">
                  <c:v>2025</c:v>
                </c:pt>
              </c:strCache>
            </c:strRef>
          </c:cat>
          <c:val>
            <c:numRef>
              <c:f>Sheet1!$B$7:$D$7</c:f>
              <c:numCache>
                <c:formatCode>General</c:formatCode>
                <c:ptCount val="3"/>
                <c:pt idx="0">
                  <c:v>16</c:v>
                </c:pt>
                <c:pt idx="1">
                  <c:v>6</c:v>
                </c:pt>
                <c:pt idx="2">
                  <c:v>6</c:v>
                </c:pt>
              </c:numCache>
            </c:numRef>
          </c:val>
          <c:smooth val="0"/>
          <c:extLst>
            <c:ext xmlns:c16="http://schemas.microsoft.com/office/drawing/2014/chart" uri="{C3380CC4-5D6E-409C-BE32-E72D297353CC}">
              <c16:uniqueId val="{00000005-9953-463D-B1D3-ECCFEAEE1B15}"/>
            </c:ext>
          </c:extLst>
        </c:ser>
        <c:ser>
          <c:idx val="6"/>
          <c:order val="6"/>
          <c:tx>
            <c:strRef>
              <c:f>Sheet1!$A$8</c:f>
              <c:strCache>
                <c:ptCount val="1"/>
                <c:pt idx="0">
                  <c:v>Schnell zu reagieren und sich an veränderte Pläne anzupassen</c:v>
                </c:pt>
              </c:strCache>
            </c:strRef>
          </c:tx>
          <c:spPr>
            <a:ln w="12700" cap="rnd">
              <a:solidFill>
                <a:schemeClr val="accent4">
                  <a:shade val="61000"/>
                </a:schemeClr>
              </a:solidFill>
              <a:round/>
            </a:ln>
            <a:effectLst/>
          </c:spPr>
          <c:marker>
            <c:symbol val="none"/>
          </c:marker>
          <c:cat>
            <c:strRef>
              <c:f>Sheet1!$B$1:$D$1</c:f>
              <c:strCache>
                <c:ptCount val="3"/>
                <c:pt idx="0">
                  <c:v>2023</c:v>
                </c:pt>
                <c:pt idx="1">
                  <c:v>2024</c:v>
                </c:pt>
                <c:pt idx="2">
                  <c:v>2025</c:v>
                </c:pt>
              </c:strCache>
            </c:strRef>
          </c:cat>
          <c:val>
            <c:numRef>
              <c:f>Sheet1!$B$8:$D$8</c:f>
              <c:numCache>
                <c:formatCode>General</c:formatCode>
                <c:ptCount val="3"/>
                <c:pt idx="0">
                  <c:v>14</c:v>
                </c:pt>
                <c:pt idx="1">
                  <c:v>17</c:v>
                </c:pt>
                <c:pt idx="2">
                  <c:v>7</c:v>
                </c:pt>
              </c:numCache>
            </c:numRef>
          </c:val>
          <c:smooth val="0"/>
          <c:extLst>
            <c:ext xmlns:c16="http://schemas.microsoft.com/office/drawing/2014/chart" uri="{C3380CC4-5D6E-409C-BE32-E72D297353CC}">
              <c16:uniqueId val="{00000006-9953-463D-B1D3-ECCFEAEE1B15}"/>
            </c:ext>
          </c:extLst>
        </c:ser>
        <c:ser>
          <c:idx val="7"/>
          <c:order val="7"/>
          <c:tx>
            <c:strRef>
              <c:f>Sheet1!$A$9</c:f>
              <c:strCache>
                <c:ptCount val="1"/>
                <c:pt idx="0">
                  <c:v>Machen Sie es einfach, ihre Produkte/Dienstleistungen zu empfehlen, zu empfehlen, zu empfehlen oder zu verkaufen</c:v>
                </c:pt>
              </c:strCache>
            </c:strRef>
          </c:tx>
          <c:spPr>
            <a:ln w="12700" cap="rnd">
              <a:solidFill>
                <a:schemeClr val="accent4">
                  <a:shade val="66000"/>
                </a:schemeClr>
              </a:solidFill>
              <a:round/>
            </a:ln>
            <a:effectLst/>
          </c:spPr>
          <c:marker>
            <c:symbol val="none"/>
          </c:marker>
          <c:cat>
            <c:strRef>
              <c:f>Sheet1!$B$1:$D$1</c:f>
              <c:strCache>
                <c:ptCount val="3"/>
                <c:pt idx="0">
                  <c:v>2023</c:v>
                </c:pt>
                <c:pt idx="1">
                  <c:v>2024</c:v>
                </c:pt>
                <c:pt idx="2">
                  <c:v>2025</c:v>
                </c:pt>
              </c:strCache>
            </c:strRef>
          </c:cat>
          <c:val>
            <c:numRef>
              <c:f>Sheet1!$B$9:$D$9</c:f>
              <c:numCache>
                <c:formatCode>General</c:formatCode>
                <c:ptCount val="3"/>
                <c:pt idx="0">
                  <c:v>19</c:v>
                </c:pt>
                <c:pt idx="1">
                  <c:v>18</c:v>
                </c:pt>
                <c:pt idx="2">
                  <c:v>8</c:v>
                </c:pt>
              </c:numCache>
            </c:numRef>
          </c:val>
          <c:smooth val="0"/>
          <c:extLst>
            <c:ext xmlns:c16="http://schemas.microsoft.com/office/drawing/2014/chart" uri="{C3380CC4-5D6E-409C-BE32-E72D297353CC}">
              <c16:uniqueId val="{00000007-9953-463D-B1D3-ECCFEAEE1B15}"/>
            </c:ext>
          </c:extLst>
        </c:ser>
        <c:ser>
          <c:idx val="8"/>
          <c:order val="8"/>
          <c:tx>
            <c:strRef>
              <c:f>Sheet1!$A$10</c:f>
              <c:strCache>
                <c:ptCount val="1"/>
                <c:pt idx="0">
                  <c:v>Bietet die Unterstützung, Informationen und das Fachwissen, das wir brauchen</c:v>
                </c:pt>
              </c:strCache>
            </c:strRef>
          </c:tx>
          <c:spPr>
            <a:ln w="12700" cap="rnd">
              <a:solidFill>
                <a:schemeClr val="accent4">
                  <a:shade val="70000"/>
                </a:schemeClr>
              </a:solidFill>
              <a:round/>
            </a:ln>
            <a:effectLst/>
          </c:spPr>
          <c:marker>
            <c:symbol val="none"/>
          </c:marker>
          <c:cat>
            <c:strRef>
              <c:f>Sheet1!$B$1:$D$1</c:f>
              <c:strCache>
                <c:ptCount val="3"/>
                <c:pt idx="0">
                  <c:v>2023</c:v>
                </c:pt>
                <c:pt idx="1">
                  <c:v>2024</c:v>
                </c:pt>
                <c:pt idx="2">
                  <c:v>2025</c:v>
                </c:pt>
              </c:strCache>
            </c:strRef>
          </c:cat>
          <c:val>
            <c:numRef>
              <c:f>Sheet1!$B$10:$D$10</c:f>
              <c:numCache>
                <c:formatCode>General</c:formatCode>
                <c:ptCount val="3"/>
                <c:pt idx="0">
                  <c:v>6</c:v>
                </c:pt>
                <c:pt idx="1">
                  <c:v>10</c:v>
                </c:pt>
                <c:pt idx="2">
                  <c:v>9</c:v>
                </c:pt>
              </c:numCache>
            </c:numRef>
          </c:val>
          <c:smooth val="0"/>
          <c:extLst>
            <c:ext xmlns:c16="http://schemas.microsoft.com/office/drawing/2014/chart" uri="{C3380CC4-5D6E-409C-BE32-E72D297353CC}">
              <c16:uniqueId val="{00000008-9953-463D-B1D3-ECCFEAEE1B15}"/>
            </c:ext>
          </c:extLst>
        </c:ser>
        <c:ser>
          <c:idx val="9"/>
          <c:order val="9"/>
          <c:tx>
            <c:strRef>
              <c:f>Sheet1!$A$11</c:f>
              <c:strCache>
                <c:ptCount val="1"/>
                <c:pt idx="0">
                  <c:v>Zugänglich und transparent im Umgang mit uns</c:v>
                </c:pt>
              </c:strCache>
            </c:strRef>
          </c:tx>
          <c:spPr>
            <a:ln w="12700" cap="rnd">
              <a:solidFill>
                <a:schemeClr val="accent4">
                  <a:shade val="75000"/>
                </a:schemeClr>
              </a:solidFill>
              <a:round/>
            </a:ln>
            <a:effectLst/>
          </c:spPr>
          <c:marker>
            <c:symbol val="none"/>
          </c:marker>
          <c:cat>
            <c:strRef>
              <c:f>Sheet1!$B$1:$D$1</c:f>
              <c:strCache>
                <c:ptCount val="3"/>
                <c:pt idx="0">
                  <c:v>2023</c:v>
                </c:pt>
                <c:pt idx="1">
                  <c:v>2024</c:v>
                </c:pt>
                <c:pt idx="2">
                  <c:v>2025</c:v>
                </c:pt>
              </c:strCache>
            </c:strRef>
          </c:cat>
          <c:val>
            <c:numRef>
              <c:f>Sheet1!$B$11:$D$11</c:f>
              <c:numCache>
                <c:formatCode>General</c:formatCode>
                <c:ptCount val="3"/>
                <c:pt idx="0">
                  <c:v>7</c:v>
                </c:pt>
                <c:pt idx="1">
                  <c:v>14</c:v>
                </c:pt>
                <c:pt idx="2">
                  <c:v>10</c:v>
                </c:pt>
              </c:numCache>
            </c:numRef>
          </c:val>
          <c:smooth val="0"/>
          <c:extLst>
            <c:ext xmlns:c16="http://schemas.microsoft.com/office/drawing/2014/chart" uri="{C3380CC4-5D6E-409C-BE32-E72D297353CC}">
              <c16:uniqueId val="{00000009-9953-463D-B1D3-ECCFEAEE1B15}"/>
            </c:ext>
          </c:extLst>
        </c:ser>
        <c:ser>
          <c:idx val="10"/>
          <c:order val="10"/>
          <c:tx>
            <c:strRef>
              <c:f>Sheet1!$A$12</c:f>
              <c:strCache>
                <c:ptCount val="1"/>
                <c:pt idx="0">
                  <c:v>Gilt als guter Arbeitgeber</c:v>
                </c:pt>
              </c:strCache>
            </c:strRef>
          </c:tx>
          <c:spPr>
            <a:ln w="12700" cap="rnd">
              <a:solidFill>
                <a:schemeClr val="accent4">
                  <a:shade val="79000"/>
                </a:schemeClr>
              </a:solidFill>
              <a:round/>
            </a:ln>
            <a:effectLst/>
          </c:spPr>
          <c:marker>
            <c:symbol val="none"/>
          </c:marker>
          <c:cat>
            <c:strRef>
              <c:f>Sheet1!$B$1:$D$1</c:f>
              <c:strCache>
                <c:ptCount val="3"/>
                <c:pt idx="0">
                  <c:v>2023</c:v>
                </c:pt>
                <c:pt idx="1">
                  <c:v>2024</c:v>
                </c:pt>
                <c:pt idx="2">
                  <c:v>2025</c:v>
                </c:pt>
              </c:strCache>
            </c:strRef>
          </c:cat>
          <c:val>
            <c:numRef>
              <c:f>Sheet1!$B$12:$D$12</c:f>
              <c:numCache>
                <c:formatCode>General</c:formatCode>
                <c:ptCount val="3"/>
                <c:pt idx="0">
                  <c:v>8</c:v>
                </c:pt>
                <c:pt idx="1">
                  <c:v>9</c:v>
                </c:pt>
                <c:pt idx="2">
                  <c:v>11</c:v>
                </c:pt>
              </c:numCache>
            </c:numRef>
          </c:val>
          <c:smooth val="0"/>
          <c:extLst>
            <c:ext xmlns:c16="http://schemas.microsoft.com/office/drawing/2014/chart" uri="{C3380CC4-5D6E-409C-BE32-E72D297353CC}">
              <c16:uniqueId val="{0000000A-9953-463D-B1D3-ECCFEAEE1B15}"/>
            </c:ext>
          </c:extLst>
        </c:ser>
        <c:ser>
          <c:idx val="11"/>
          <c:order val="11"/>
          <c:tx>
            <c:strRef>
              <c:f>Sheet1!$A$13</c:f>
              <c:strCache>
                <c:ptCount val="1"/>
                <c:pt idx="0">
                  <c:v>Bieten Sie genügend Abwechslung und Auswahl</c:v>
                </c:pt>
              </c:strCache>
            </c:strRef>
          </c:tx>
          <c:spPr>
            <a:ln w="12700" cap="rnd">
              <a:solidFill>
                <a:schemeClr val="accent4">
                  <a:shade val="84000"/>
                </a:schemeClr>
              </a:solidFill>
              <a:round/>
            </a:ln>
            <a:effectLst/>
          </c:spPr>
          <c:marker>
            <c:symbol val="none"/>
          </c:marker>
          <c:cat>
            <c:strRef>
              <c:f>Sheet1!$B$1:$D$1</c:f>
              <c:strCache>
                <c:ptCount val="3"/>
                <c:pt idx="0">
                  <c:v>2023</c:v>
                </c:pt>
                <c:pt idx="1">
                  <c:v>2024</c:v>
                </c:pt>
                <c:pt idx="2">
                  <c:v>2025</c:v>
                </c:pt>
              </c:strCache>
            </c:strRef>
          </c:cat>
          <c:val>
            <c:numRef>
              <c:f>Sheet1!$B$13:$D$13</c:f>
              <c:numCache>
                <c:formatCode>General</c:formatCode>
                <c:ptCount val="3"/>
                <c:pt idx="0">
                  <c:v>9</c:v>
                </c:pt>
                <c:pt idx="1">
                  <c:v>19</c:v>
                </c:pt>
                <c:pt idx="2">
                  <c:v>12</c:v>
                </c:pt>
              </c:numCache>
            </c:numRef>
          </c:val>
          <c:smooth val="0"/>
          <c:extLst>
            <c:ext xmlns:c16="http://schemas.microsoft.com/office/drawing/2014/chart" uri="{C3380CC4-5D6E-409C-BE32-E72D297353CC}">
              <c16:uniqueId val="{0000000B-9953-463D-B1D3-ECCFEAEE1B15}"/>
            </c:ext>
          </c:extLst>
        </c:ser>
        <c:ser>
          <c:idx val="12"/>
          <c:order val="12"/>
          <c:tx>
            <c:strRef>
              <c:f>Sheet1!$A$14</c:f>
              <c:strCache>
                <c:ptCount val="1"/>
                <c:pt idx="0">
                  <c:v>Eine klare Vision zu haben und aktiv daran zu arbeiten, ihre gesellschaftlichen Verpflichtungen zu erfüllen</c:v>
                </c:pt>
              </c:strCache>
            </c:strRef>
          </c:tx>
          <c:spPr>
            <a:ln w="12700" cap="rnd">
              <a:solidFill>
                <a:schemeClr val="accent4">
                  <a:shade val="88000"/>
                </a:schemeClr>
              </a:solidFill>
              <a:round/>
            </a:ln>
            <a:effectLst/>
          </c:spPr>
          <c:marker>
            <c:symbol val="none"/>
          </c:marker>
          <c:cat>
            <c:strRef>
              <c:f>Sheet1!$B$1:$D$1</c:f>
              <c:strCache>
                <c:ptCount val="3"/>
                <c:pt idx="0">
                  <c:v>2023</c:v>
                </c:pt>
                <c:pt idx="1">
                  <c:v>2024</c:v>
                </c:pt>
                <c:pt idx="2">
                  <c:v>2025</c:v>
                </c:pt>
              </c:strCache>
            </c:strRef>
          </c:cat>
          <c:val>
            <c:numRef>
              <c:f>Sheet1!$B$14:$D$14</c:f>
              <c:numCache>
                <c:formatCode>General</c:formatCode>
                <c:ptCount val="3"/>
                <c:pt idx="0">
                  <c:v>28</c:v>
                </c:pt>
                <c:pt idx="1">
                  <c:v>21</c:v>
                </c:pt>
                <c:pt idx="2">
                  <c:v>13</c:v>
                </c:pt>
              </c:numCache>
            </c:numRef>
          </c:val>
          <c:smooth val="0"/>
          <c:extLst>
            <c:ext xmlns:c16="http://schemas.microsoft.com/office/drawing/2014/chart" uri="{C3380CC4-5D6E-409C-BE32-E72D297353CC}">
              <c16:uniqueId val="{0000000C-9953-463D-B1D3-ECCFEAEE1B15}"/>
            </c:ext>
          </c:extLst>
        </c:ser>
        <c:ser>
          <c:idx val="13"/>
          <c:order val="13"/>
          <c:tx>
            <c:strRef>
              <c:f>Sheet1!$A$15</c:f>
              <c:strCache>
                <c:ptCount val="1"/>
                <c:pt idx="0">
                  <c:v>Ist eine Marke, die mit meinen persönlichen Werten und Ethik übereinstimmt</c:v>
                </c:pt>
              </c:strCache>
            </c:strRef>
          </c:tx>
          <c:spPr>
            <a:ln w="12700" cap="rnd">
              <a:solidFill>
                <a:schemeClr val="accent4">
                  <a:shade val="93000"/>
                </a:schemeClr>
              </a:solidFill>
              <a:round/>
            </a:ln>
            <a:effectLst/>
          </c:spPr>
          <c:marker>
            <c:symbol val="none"/>
          </c:marker>
          <c:cat>
            <c:strRef>
              <c:f>Sheet1!$B$1:$D$1</c:f>
              <c:strCache>
                <c:ptCount val="3"/>
                <c:pt idx="0">
                  <c:v>2023</c:v>
                </c:pt>
                <c:pt idx="1">
                  <c:v>2024</c:v>
                </c:pt>
                <c:pt idx="2">
                  <c:v>2025</c:v>
                </c:pt>
              </c:strCache>
            </c:strRef>
          </c:cat>
          <c:val>
            <c:numRef>
              <c:f>Sheet1!$B$15:$D$15</c:f>
              <c:numCache>
                <c:formatCode>General</c:formatCode>
                <c:ptCount val="3"/>
                <c:pt idx="0">
                  <c:v>11</c:v>
                </c:pt>
                <c:pt idx="1">
                  <c:v>12</c:v>
                </c:pt>
                <c:pt idx="2">
                  <c:v>14</c:v>
                </c:pt>
              </c:numCache>
            </c:numRef>
          </c:val>
          <c:smooth val="0"/>
          <c:extLst>
            <c:ext xmlns:c16="http://schemas.microsoft.com/office/drawing/2014/chart" uri="{C3380CC4-5D6E-409C-BE32-E72D297353CC}">
              <c16:uniqueId val="{0000000D-9953-463D-B1D3-ECCFEAEE1B15}"/>
            </c:ext>
          </c:extLst>
        </c:ser>
        <c:ser>
          <c:idx val="14"/>
          <c:order val="14"/>
          <c:tx>
            <c:strRef>
              <c:f>Sheet1!$A$16</c:f>
              <c:strCache>
                <c:ptCount val="1"/>
                <c:pt idx="0">
                  <c:v>Unsere Produktivität zu verbessern, was uns Zeit und Ressourcen spart</c:v>
                </c:pt>
              </c:strCache>
            </c:strRef>
          </c:tx>
          <c:spPr>
            <a:ln w="12700" cap="rnd">
              <a:solidFill>
                <a:schemeClr val="accent4">
                  <a:shade val="97000"/>
                </a:schemeClr>
              </a:solidFill>
              <a:round/>
            </a:ln>
            <a:effectLst/>
          </c:spPr>
          <c:marker>
            <c:symbol val="none"/>
          </c:marker>
          <c:cat>
            <c:strRef>
              <c:f>Sheet1!$B$1:$D$1</c:f>
              <c:strCache>
                <c:ptCount val="3"/>
                <c:pt idx="0">
                  <c:v>2023</c:v>
                </c:pt>
                <c:pt idx="1">
                  <c:v>2024</c:v>
                </c:pt>
                <c:pt idx="2">
                  <c:v>2025</c:v>
                </c:pt>
              </c:strCache>
            </c:strRef>
          </c:cat>
          <c:val>
            <c:numRef>
              <c:f>Sheet1!$B$16:$D$16</c:f>
              <c:numCache>
                <c:formatCode>General</c:formatCode>
                <c:ptCount val="3"/>
                <c:pt idx="0">
                  <c:v>18</c:v>
                </c:pt>
                <c:pt idx="1">
                  <c:v>5</c:v>
                </c:pt>
                <c:pt idx="2">
                  <c:v>15</c:v>
                </c:pt>
              </c:numCache>
            </c:numRef>
          </c:val>
          <c:smooth val="0"/>
          <c:extLst>
            <c:ext xmlns:c16="http://schemas.microsoft.com/office/drawing/2014/chart" uri="{C3380CC4-5D6E-409C-BE32-E72D297353CC}">
              <c16:uniqueId val="{0000000E-9953-463D-B1D3-ECCFEAEE1B15}"/>
            </c:ext>
          </c:extLst>
        </c:ser>
        <c:ser>
          <c:idx val="15"/>
          <c:order val="15"/>
          <c:tx>
            <c:strRef>
              <c:f>Sheet1!$A$17</c:f>
              <c:strCache>
                <c:ptCount val="1"/>
                <c:pt idx="0">
                  <c:v>Unterstützen Sie uns mit Fachwissen</c:v>
                </c:pt>
              </c:strCache>
            </c:strRef>
          </c:tx>
          <c:spPr>
            <a:ln w="12700" cap="rnd">
              <a:solidFill>
                <a:schemeClr val="accent4">
                  <a:tint val="98000"/>
                </a:schemeClr>
              </a:solidFill>
              <a:round/>
            </a:ln>
            <a:effectLst/>
          </c:spPr>
          <c:marker>
            <c:symbol val="none"/>
          </c:marker>
          <c:cat>
            <c:strRef>
              <c:f>Sheet1!$B$1:$D$1</c:f>
              <c:strCache>
                <c:ptCount val="3"/>
                <c:pt idx="0">
                  <c:v>2023</c:v>
                </c:pt>
                <c:pt idx="1">
                  <c:v>2024</c:v>
                </c:pt>
                <c:pt idx="2">
                  <c:v>2025</c:v>
                </c:pt>
              </c:strCache>
            </c:strRef>
          </c:cat>
          <c:val>
            <c:numRef>
              <c:f>Sheet1!$B$17:$D$17</c:f>
              <c:numCache>
                <c:formatCode>General</c:formatCode>
                <c:ptCount val="3"/>
                <c:pt idx="0">
                  <c:v>4</c:v>
                </c:pt>
                <c:pt idx="1">
                  <c:v>4</c:v>
                </c:pt>
                <c:pt idx="2">
                  <c:v>16</c:v>
                </c:pt>
              </c:numCache>
            </c:numRef>
          </c:val>
          <c:smooth val="0"/>
          <c:extLst>
            <c:ext xmlns:c16="http://schemas.microsoft.com/office/drawing/2014/chart" uri="{C3380CC4-5D6E-409C-BE32-E72D297353CC}">
              <c16:uniqueId val="{0000000F-9953-463D-B1D3-ECCFEAEE1B15}"/>
            </c:ext>
          </c:extLst>
        </c:ser>
        <c:ser>
          <c:idx val="16"/>
          <c:order val="16"/>
          <c:tx>
            <c:strRef>
              <c:f>Sheet1!$A$18</c:f>
              <c:strCache>
                <c:ptCount val="1"/>
                <c:pt idx="0">
                  <c:v>Produkte/Dienstleistungen sind nicht allzu kompliziert</c:v>
                </c:pt>
              </c:strCache>
            </c:strRef>
          </c:tx>
          <c:spPr>
            <a:ln w="12700" cap="rnd">
              <a:solidFill>
                <a:schemeClr val="accent4">
                  <a:tint val="94000"/>
                </a:schemeClr>
              </a:solidFill>
              <a:round/>
            </a:ln>
            <a:effectLst/>
          </c:spPr>
          <c:marker>
            <c:symbol val="none"/>
          </c:marker>
          <c:cat>
            <c:strRef>
              <c:f>Sheet1!$B$1:$D$1</c:f>
              <c:strCache>
                <c:ptCount val="3"/>
                <c:pt idx="0">
                  <c:v>2023</c:v>
                </c:pt>
                <c:pt idx="1">
                  <c:v>2024</c:v>
                </c:pt>
                <c:pt idx="2">
                  <c:v>2025</c:v>
                </c:pt>
              </c:strCache>
            </c:strRef>
          </c:cat>
          <c:val>
            <c:numRef>
              <c:f>Sheet1!$B$18:$D$18</c:f>
              <c:numCache>
                <c:formatCode>General</c:formatCode>
                <c:ptCount val="3"/>
                <c:pt idx="0">
                  <c:v>10</c:v>
                </c:pt>
                <c:pt idx="1">
                  <c:v>20</c:v>
                </c:pt>
                <c:pt idx="2">
                  <c:v>17</c:v>
                </c:pt>
              </c:numCache>
            </c:numRef>
          </c:val>
          <c:smooth val="0"/>
          <c:extLst>
            <c:ext xmlns:c16="http://schemas.microsoft.com/office/drawing/2014/chart" uri="{C3380CC4-5D6E-409C-BE32-E72D297353CC}">
              <c16:uniqueId val="{00000010-9953-463D-B1D3-ECCFEAEE1B15}"/>
            </c:ext>
          </c:extLst>
        </c:ser>
        <c:ser>
          <c:idx val="17"/>
          <c:order val="17"/>
          <c:tx>
            <c:strRef>
              <c:f>Sheet1!$A$19</c:f>
              <c:strCache>
                <c:ptCount val="1"/>
                <c:pt idx="0">
                  <c:v>Setzt sich dafür ein, die Umweltbelastung zu verringern</c:v>
                </c:pt>
              </c:strCache>
            </c:strRef>
          </c:tx>
          <c:spPr>
            <a:ln w="12700" cap="rnd">
              <a:solidFill>
                <a:schemeClr val="accent4">
                  <a:tint val="89000"/>
                </a:schemeClr>
              </a:solidFill>
              <a:round/>
            </a:ln>
            <a:effectLst/>
          </c:spPr>
          <c:marker>
            <c:symbol val="none"/>
          </c:marker>
          <c:cat>
            <c:strRef>
              <c:f>Sheet1!$B$1:$D$1</c:f>
              <c:strCache>
                <c:ptCount val="3"/>
                <c:pt idx="0">
                  <c:v>2023</c:v>
                </c:pt>
                <c:pt idx="1">
                  <c:v>2024</c:v>
                </c:pt>
                <c:pt idx="2">
                  <c:v>2025</c:v>
                </c:pt>
              </c:strCache>
            </c:strRef>
          </c:cat>
          <c:val>
            <c:numRef>
              <c:f>Sheet1!$B$19:$D$19</c:f>
              <c:numCache>
                <c:formatCode>General</c:formatCode>
                <c:ptCount val="3"/>
                <c:pt idx="0">
                  <c:v>23</c:v>
                </c:pt>
                <c:pt idx="1">
                  <c:v>24</c:v>
                </c:pt>
                <c:pt idx="2">
                  <c:v>18</c:v>
                </c:pt>
              </c:numCache>
            </c:numRef>
          </c:val>
          <c:smooth val="0"/>
          <c:extLst>
            <c:ext xmlns:c16="http://schemas.microsoft.com/office/drawing/2014/chart" uri="{C3380CC4-5D6E-409C-BE32-E72D297353CC}">
              <c16:uniqueId val="{00000011-9953-463D-B1D3-ECCFEAEE1B15}"/>
            </c:ext>
          </c:extLst>
        </c:ser>
        <c:ser>
          <c:idx val="18"/>
          <c:order val="18"/>
          <c:tx>
            <c:strRef>
              <c:f>Sheet1!$A$20</c:f>
              <c:strCache>
                <c:ptCount val="1"/>
                <c:pt idx="0">
                  <c:v>Die Zusammenarbeit mit ihnen hält mich auf dem neuesten Stand und macht mich beschäftigungsfähiger</c:v>
                </c:pt>
              </c:strCache>
            </c:strRef>
          </c:tx>
          <c:spPr>
            <a:ln w="12700" cap="rnd">
              <a:solidFill>
                <a:schemeClr val="accent4">
                  <a:tint val="85000"/>
                </a:schemeClr>
              </a:solidFill>
              <a:round/>
            </a:ln>
            <a:effectLst/>
          </c:spPr>
          <c:marker>
            <c:symbol val="none"/>
          </c:marker>
          <c:cat>
            <c:strRef>
              <c:f>Sheet1!$B$1:$D$1</c:f>
              <c:strCache>
                <c:ptCount val="3"/>
                <c:pt idx="0">
                  <c:v>2023</c:v>
                </c:pt>
                <c:pt idx="1">
                  <c:v>2024</c:v>
                </c:pt>
                <c:pt idx="2">
                  <c:v>2025</c:v>
                </c:pt>
              </c:strCache>
            </c:strRef>
          </c:cat>
          <c:val>
            <c:numRef>
              <c:f>Sheet1!$B$20:$D$20</c:f>
              <c:numCache>
                <c:formatCode>General</c:formatCode>
                <c:ptCount val="3"/>
                <c:pt idx="0">
                  <c:v>29</c:v>
                </c:pt>
                <c:pt idx="1">
                  <c:v>26</c:v>
                </c:pt>
                <c:pt idx="2">
                  <c:v>19</c:v>
                </c:pt>
              </c:numCache>
            </c:numRef>
          </c:val>
          <c:smooth val="0"/>
          <c:extLst>
            <c:ext xmlns:c16="http://schemas.microsoft.com/office/drawing/2014/chart" uri="{C3380CC4-5D6E-409C-BE32-E72D297353CC}">
              <c16:uniqueId val="{00000012-9953-463D-B1D3-ECCFEAEE1B15}"/>
            </c:ext>
          </c:extLst>
        </c:ser>
        <c:ser>
          <c:idx val="19"/>
          <c:order val="19"/>
          <c:tx>
            <c:strRef>
              <c:f>Sheet1!$A$21</c:f>
              <c:strCache>
                <c:ptCount val="1"/>
                <c:pt idx="0">
                  <c:v>Produkte und Dienstleistungen funktionieren einfach und sind nicht anfällig für Fehlfunktionen</c:v>
                </c:pt>
              </c:strCache>
            </c:strRef>
          </c:tx>
          <c:spPr>
            <a:ln w="12700" cap="rnd">
              <a:solidFill>
                <a:schemeClr val="accent4">
                  <a:tint val="80000"/>
                </a:schemeClr>
              </a:solidFill>
              <a:round/>
            </a:ln>
            <a:effectLst/>
          </c:spPr>
          <c:marker>
            <c:symbol val="none"/>
          </c:marker>
          <c:cat>
            <c:strRef>
              <c:f>Sheet1!$B$1:$D$1</c:f>
              <c:strCache>
                <c:ptCount val="3"/>
                <c:pt idx="0">
                  <c:v>2023</c:v>
                </c:pt>
                <c:pt idx="1">
                  <c:v>2024</c:v>
                </c:pt>
                <c:pt idx="2">
                  <c:v>2025</c:v>
                </c:pt>
              </c:strCache>
            </c:strRef>
          </c:cat>
          <c:val>
            <c:numRef>
              <c:f>Sheet1!$B$21:$D$21</c:f>
              <c:numCache>
                <c:formatCode>General</c:formatCode>
                <c:ptCount val="3"/>
                <c:pt idx="0">
                  <c:v>17</c:v>
                </c:pt>
                <c:pt idx="1">
                  <c:v>7</c:v>
                </c:pt>
                <c:pt idx="2">
                  <c:v>20</c:v>
                </c:pt>
              </c:numCache>
            </c:numRef>
          </c:val>
          <c:smooth val="0"/>
          <c:extLst>
            <c:ext xmlns:c16="http://schemas.microsoft.com/office/drawing/2014/chart" uri="{C3380CC4-5D6E-409C-BE32-E72D297353CC}">
              <c16:uniqueId val="{00000013-9953-463D-B1D3-ECCFEAEE1B15}"/>
            </c:ext>
          </c:extLst>
        </c:ser>
        <c:ser>
          <c:idx val="20"/>
          <c:order val="20"/>
          <c:tx>
            <c:strRef>
              <c:f>Sheet1!$A$22</c:f>
              <c:strCache>
                <c:ptCount val="1"/>
                <c:pt idx="0">
                  <c:v>Produkte und Dienstleistungen können individuell angepasst werden</c:v>
                </c:pt>
              </c:strCache>
            </c:strRef>
          </c:tx>
          <c:spPr>
            <a:ln w="12700" cap="rnd">
              <a:solidFill>
                <a:schemeClr val="accent4">
                  <a:tint val="76000"/>
                </a:schemeClr>
              </a:solidFill>
              <a:round/>
            </a:ln>
            <a:effectLst/>
          </c:spPr>
          <c:marker>
            <c:symbol val="none"/>
          </c:marker>
          <c:cat>
            <c:strRef>
              <c:f>Sheet1!$B$1:$D$1</c:f>
              <c:strCache>
                <c:ptCount val="3"/>
                <c:pt idx="0">
                  <c:v>2023</c:v>
                </c:pt>
                <c:pt idx="1">
                  <c:v>2024</c:v>
                </c:pt>
                <c:pt idx="2">
                  <c:v>2025</c:v>
                </c:pt>
              </c:strCache>
            </c:strRef>
          </c:cat>
          <c:val>
            <c:numRef>
              <c:f>Sheet1!$B$22:$D$22</c:f>
              <c:numCache>
                <c:formatCode>General</c:formatCode>
                <c:ptCount val="3"/>
                <c:pt idx="0">
                  <c:v>1</c:v>
                </c:pt>
                <c:pt idx="1">
                  <c:v>23</c:v>
                </c:pt>
                <c:pt idx="2">
                  <c:v>21</c:v>
                </c:pt>
              </c:numCache>
            </c:numRef>
          </c:val>
          <c:smooth val="0"/>
          <c:extLst>
            <c:ext xmlns:c16="http://schemas.microsoft.com/office/drawing/2014/chart" uri="{C3380CC4-5D6E-409C-BE32-E72D297353CC}">
              <c16:uniqueId val="{00000014-9953-463D-B1D3-ECCFEAEE1B15}"/>
            </c:ext>
          </c:extLst>
        </c:ser>
        <c:ser>
          <c:idx val="21"/>
          <c:order val="21"/>
          <c:tx>
            <c:strRef>
              <c:f>Sheet1!$A$23</c:f>
              <c:strCache>
                <c:ptCount val="1"/>
                <c:pt idx="0">
                  <c:v>Ergreifen Sie Maßnahmen zur Risikominderung</c:v>
                </c:pt>
              </c:strCache>
            </c:strRef>
          </c:tx>
          <c:spPr>
            <a:ln w="12700" cap="rnd">
              <a:solidFill>
                <a:schemeClr val="accent4">
                  <a:tint val="71000"/>
                </a:schemeClr>
              </a:solidFill>
              <a:round/>
            </a:ln>
            <a:effectLst/>
          </c:spPr>
          <c:marker>
            <c:symbol val="none"/>
          </c:marker>
          <c:cat>
            <c:strRef>
              <c:f>Sheet1!$B$1:$D$1</c:f>
              <c:strCache>
                <c:ptCount val="3"/>
                <c:pt idx="0">
                  <c:v>2023</c:v>
                </c:pt>
                <c:pt idx="1">
                  <c:v>2024</c:v>
                </c:pt>
                <c:pt idx="2">
                  <c:v>2025</c:v>
                </c:pt>
              </c:strCache>
            </c:strRef>
          </c:cat>
          <c:val>
            <c:numRef>
              <c:f>Sheet1!$B$23:$D$23</c:f>
              <c:numCache>
                <c:formatCode>General</c:formatCode>
                <c:ptCount val="3"/>
                <c:pt idx="0">
                  <c:v>21</c:v>
                </c:pt>
                <c:pt idx="1">
                  <c:v>16</c:v>
                </c:pt>
                <c:pt idx="2">
                  <c:v>22</c:v>
                </c:pt>
              </c:numCache>
            </c:numRef>
          </c:val>
          <c:smooth val="0"/>
          <c:extLst>
            <c:ext xmlns:c16="http://schemas.microsoft.com/office/drawing/2014/chart" uri="{C3380CC4-5D6E-409C-BE32-E72D297353CC}">
              <c16:uniqueId val="{00000015-9953-463D-B1D3-ECCFEAEE1B15}"/>
            </c:ext>
          </c:extLst>
        </c:ser>
        <c:ser>
          <c:idx val="22"/>
          <c:order val="22"/>
          <c:tx>
            <c:strRef>
              <c:f>Sheet1!$A$24</c:f>
              <c:strCache>
                <c:ptCount val="1"/>
                <c:pt idx="0">
                  <c:v>Marktführer bei innovativen Produkten und Dienstleistungen</c:v>
                </c:pt>
              </c:strCache>
            </c:strRef>
          </c:tx>
          <c:spPr>
            <a:ln w="12700" cap="rnd">
              <a:solidFill>
                <a:schemeClr val="accent4">
                  <a:tint val="67000"/>
                </a:schemeClr>
              </a:solidFill>
              <a:round/>
            </a:ln>
            <a:effectLst/>
          </c:spPr>
          <c:marker>
            <c:symbol val="none"/>
          </c:marker>
          <c:cat>
            <c:strRef>
              <c:f>Sheet1!$B$1:$D$1</c:f>
              <c:strCache>
                <c:ptCount val="3"/>
                <c:pt idx="0">
                  <c:v>2023</c:v>
                </c:pt>
                <c:pt idx="1">
                  <c:v>2024</c:v>
                </c:pt>
                <c:pt idx="2">
                  <c:v>2025</c:v>
                </c:pt>
              </c:strCache>
            </c:strRef>
          </c:cat>
          <c:val>
            <c:numRef>
              <c:f>Sheet1!$B$24:$D$24</c:f>
              <c:numCache>
                <c:formatCode>General</c:formatCode>
                <c:ptCount val="3"/>
                <c:pt idx="0">
                  <c:v>24</c:v>
                </c:pt>
                <c:pt idx="1">
                  <c:v>8</c:v>
                </c:pt>
                <c:pt idx="2">
                  <c:v>23</c:v>
                </c:pt>
              </c:numCache>
            </c:numRef>
          </c:val>
          <c:smooth val="0"/>
          <c:extLst>
            <c:ext xmlns:c16="http://schemas.microsoft.com/office/drawing/2014/chart" uri="{C3380CC4-5D6E-409C-BE32-E72D297353CC}">
              <c16:uniqueId val="{00000016-9953-463D-B1D3-ECCFEAEE1B15}"/>
            </c:ext>
          </c:extLst>
        </c:ser>
        <c:ser>
          <c:idx val="23"/>
          <c:order val="23"/>
          <c:tx>
            <c:strRef>
              <c:f>Sheet1!$A$25</c:f>
              <c:strCache>
                <c:ptCount val="1"/>
                <c:pt idx="0">
                  <c:v>Hat eine Kultur der Vielfalt und Inklusion</c:v>
                </c:pt>
              </c:strCache>
            </c:strRef>
          </c:tx>
          <c:spPr>
            <a:ln w="12700" cap="rnd">
              <a:solidFill>
                <a:schemeClr val="accent4">
                  <a:tint val="62000"/>
                </a:schemeClr>
              </a:solidFill>
              <a:round/>
            </a:ln>
            <a:effectLst/>
          </c:spPr>
          <c:marker>
            <c:symbol val="none"/>
          </c:marker>
          <c:cat>
            <c:strRef>
              <c:f>Sheet1!$B$1:$D$1</c:f>
              <c:strCache>
                <c:ptCount val="3"/>
                <c:pt idx="0">
                  <c:v>2023</c:v>
                </c:pt>
                <c:pt idx="1">
                  <c:v>2024</c:v>
                </c:pt>
                <c:pt idx="2">
                  <c:v>2025</c:v>
                </c:pt>
              </c:strCache>
            </c:strRef>
          </c:cat>
          <c:val>
            <c:numRef>
              <c:f>Sheet1!$B$25:$D$25</c:f>
              <c:numCache>
                <c:formatCode>General</c:formatCode>
                <c:ptCount val="3"/>
                <c:pt idx="0">
                  <c:v>22</c:v>
                </c:pt>
                <c:pt idx="1">
                  <c:v>15</c:v>
                </c:pt>
                <c:pt idx="2">
                  <c:v>24</c:v>
                </c:pt>
              </c:numCache>
            </c:numRef>
          </c:val>
          <c:smooth val="0"/>
          <c:extLst>
            <c:ext xmlns:c16="http://schemas.microsoft.com/office/drawing/2014/chart" uri="{C3380CC4-5D6E-409C-BE32-E72D297353CC}">
              <c16:uniqueId val="{00000017-9953-463D-B1D3-ECCFEAEE1B15}"/>
            </c:ext>
          </c:extLst>
        </c:ser>
        <c:ser>
          <c:idx val="24"/>
          <c:order val="24"/>
          <c:tx>
            <c:strRef>
              <c:f>Sheet1!$A$26</c:f>
              <c:strCache>
                <c:ptCount val="1"/>
                <c:pt idx="0">
                  <c:v>Steigern Sie unseren Umsatz oder Umsatz</c:v>
                </c:pt>
              </c:strCache>
            </c:strRef>
          </c:tx>
          <c:spPr>
            <a:ln w="12700" cap="rnd">
              <a:solidFill>
                <a:schemeClr val="accent4">
                  <a:tint val="58000"/>
                </a:schemeClr>
              </a:solidFill>
              <a:round/>
            </a:ln>
            <a:effectLst/>
          </c:spPr>
          <c:marker>
            <c:symbol val="none"/>
          </c:marker>
          <c:cat>
            <c:strRef>
              <c:f>Sheet1!$B$1:$D$1</c:f>
              <c:strCache>
                <c:ptCount val="3"/>
                <c:pt idx="0">
                  <c:v>2023</c:v>
                </c:pt>
                <c:pt idx="1">
                  <c:v>2024</c:v>
                </c:pt>
                <c:pt idx="2">
                  <c:v>2025</c:v>
                </c:pt>
              </c:strCache>
            </c:strRef>
          </c:cat>
          <c:val>
            <c:numRef>
              <c:f>Sheet1!$B$26:$D$26</c:f>
              <c:numCache>
                <c:formatCode>General</c:formatCode>
                <c:ptCount val="3"/>
                <c:pt idx="0">
                  <c:v>30</c:v>
                </c:pt>
                <c:pt idx="1">
                  <c:v>29</c:v>
                </c:pt>
                <c:pt idx="2">
                  <c:v>25</c:v>
                </c:pt>
              </c:numCache>
            </c:numRef>
          </c:val>
          <c:smooth val="0"/>
          <c:extLst>
            <c:ext xmlns:c16="http://schemas.microsoft.com/office/drawing/2014/chart" uri="{C3380CC4-5D6E-409C-BE32-E72D297353CC}">
              <c16:uniqueId val="{00000018-9953-463D-B1D3-ECCFEAEE1B15}"/>
            </c:ext>
          </c:extLst>
        </c:ser>
        <c:ser>
          <c:idx val="25"/>
          <c:order val="25"/>
          <c:tx>
            <c:strRef>
              <c:f>Sheet1!$A$27</c:f>
              <c:strCache>
                <c:ptCount val="1"/>
                <c:pt idx="0">
                  <c:v>Starke kulturelle und geschäftliche Zielübereinstimmung mit uns</c:v>
                </c:pt>
              </c:strCache>
            </c:strRef>
          </c:tx>
          <c:spPr>
            <a:ln w="12700" cap="rnd">
              <a:solidFill>
                <a:schemeClr val="accent4">
                  <a:tint val="53000"/>
                </a:schemeClr>
              </a:solidFill>
              <a:round/>
            </a:ln>
            <a:effectLst/>
          </c:spPr>
          <c:marker>
            <c:symbol val="none"/>
          </c:marker>
          <c:cat>
            <c:strRef>
              <c:f>Sheet1!$B$1:$D$1</c:f>
              <c:strCache>
                <c:ptCount val="3"/>
                <c:pt idx="0">
                  <c:v>2023</c:v>
                </c:pt>
                <c:pt idx="1">
                  <c:v>2024</c:v>
                </c:pt>
                <c:pt idx="2">
                  <c:v>2025</c:v>
                </c:pt>
              </c:strCache>
            </c:strRef>
          </c:cat>
          <c:val>
            <c:numRef>
              <c:f>Sheet1!$B$27:$D$27</c:f>
              <c:numCache>
                <c:formatCode>General</c:formatCode>
                <c:ptCount val="3"/>
                <c:pt idx="0">
                  <c:v>20</c:v>
                </c:pt>
                <c:pt idx="1">
                  <c:v>30</c:v>
                </c:pt>
                <c:pt idx="2">
                  <c:v>26</c:v>
                </c:pt>
              </c:numCache>
            </c:numRef>
          </c:val>
          <c:smooth val="0"/>
          <c:extLst>
            <c:ext xmlns:c16="http://schemas.microsoft.com/office/drawing/2014/chart" uri="{C3380CC4-5D6E-409C-BE32-E72D297353CC}">
              <c16:uniqueId val="{00000019-9953-463D-B1D3-ECCFEAEE1B15}"/>
            </c:ext>
          </c:extLst>
        </c:ser>
        <c:ser>
          <c:idx val="26"/>
          <c:order val="26"/>
          <c:tx>
            <c:strRef>
              <c:f>Sheet1!$A$28</c:f>
              <c:strCache>
                <c:ptCount val="1"/>
                <c:pt idx="0">
                  <c:v>Kümmert sich um seine Lieferanten, Geschäftspartner und Gemeinden</c:v>
                </c:pt>
              </c:strCache>
            </c:strRef>
          </c:tx>
          <c:spPr>
            <a:ln w="12700" cap="rnd">
              <a:solidFill>
                <a:schemeClr val="accent4">
                  <a:tint val="49000"/>
                </a:schemeClr>
              </a:solidFill>
              <a:round/>
            </a:ln>
            <a:effectLst/>
          </c:spPr>
          <c:marker>
            <c:symbol val="none"/>
          </c:marker>
          <c:cat>
            <c:strRef>
              <c:f>Sheet1!$B$1:$D$1</c:f>
              <c:strCache>
                <c:ptCount val="3"/>
                <c:pt idx="0">
                  <c:v>2023</c:v>
                </c:pt>
                <c:pt idx="1">
                  <c:v>2024</c:v>
                </c:pt>
                <c:pt idx="2">
                  <c:v>2025</c:v>
                </c:pt>
              </c:strCache>
            </c:strRef>
          </c:cat>
          <c:val>
            <c:numRef>
              <c:f>Sheet1!$B$28:$D$28</c:f>
              <c:numCache>
                <c:formatCode>General</c:formatCode>
                <c:ptCount val="3"/>
                <c:pt idx="0">
                  <c:v>12</c:v>
                </c:pt>
                <c:pt idx="1">
                  <c:v>22</c:v>
                </c:pt>
                <c:pt idx="2">
                  <c:v>27</c:v>
                </c:pt>
              </c:numCache>
            </c:numRef>
          </c:val>
          <c:smooth val="0"/>
          <c:extLst>
            <c:ext xmlns:c16="http://schemas.microsoft.com/office/drawing/2014/chart" uri="{C3380CC4-5D6E-409C-BE32-E72D297353CC}">
              <c16:uniqueId val="{0000001A-9953-463D-B1D3-ECCFEAEE1B15}"/>
            </c:ext>
          </c:extLst>
        </c:ser>
        <c:ser>
          <c:idx val="27"/>
          <c:order val="27"/>
          <c:tx>
            <c:strRef>
              <c:f>Sheet1!$A$29</c:f>
              <c:strCache>
                <c:ptCount val="1"/>
                <c:pt idx="0">
                  <c:v>Sie machen meinen Arbeitstag etwas spaßiger und unterhaltsamer</c:v>
                </c:pt>
              </c:strCache>
            </c:strRef>
          </c:tx>
          <c:spPr>
            <a:ln w="12700" cap="rnd">
              <a:solidFill>
                <a:schemeClr val="accent4">
                  <a:tint val="44000"/>
                </a:schemeClr>
              </a:solidFill>
              <a:round/>
            </a:ln>
            <a:effectLst/>
          </c:spPr>
          <c:marker>
            <c:symbol val="none"/>
          </c:marker>
          <c:cat>
            <c:strRef>
              <c:f>Sheet1!$B$1:$D$1</c:f>
              <c:strCache>
                <c:ptCount val="3"/>
                <c:pt idx="0">
                  <c:v>2023</c:v>
                </c:pt>
                <c:pt idx="1">
                  <c:v>2024</c:v>
                </c:pt>
                <c:pt idx="2">
                  <c:v>2025</c:v>
                </c:pt>
              </c:strCache>
            </c:strRef>
          </c:cat>
          <c:val>
            <c:numRef>
              <c:f>Sheet1!$B$29:$D$29</c:f>
              <c:numCache>
                <c:formatCode>General</c:formatCode>
                <c:ptCount val="3"/>
                <c:pt idx="0">
                  <c:v>26</c:v>
                </c:pt>
                <c:pt idx="1">
                  <c:v>28</c:v>
                </c:pt>
                <c:pt idx="2">
                  <c:v>28</c:v>
                </c:pt>
              </c:numCache>
            </c:numRef>
          </c:val>
          <c:smooth val="0"/>
          <c:extLst>
            <c:ext xmlns:c16="http://schemas.microsoft.com/office/drawing/2014/chart" uri="{C3380CC4-5D6E-409C-BE32-E72D297353CC}">
              <c16:uniqueId val="{0000001B-9953-463D-B1D3-ECCFEAEE1B15}"/>
            </c:ext>
          </c:extLst>
        </c:ser>
        <c:ser>
          <c:idx val="28"/>
          <c:order val="28"/>
          <c:tx>
            <c:strRef>
              <c:f>Sheet1!$A$30</c:f>
              <c:strCache>
                <c:ptCount val="1"/>
                <c:pt idx="0">
                  <c:v>Wettbewerbsfähige Preise</c:v>
                </c:pt>
              </c:strCache>
            </c:strRef>
          </c:tx>
          <c:spPr>
            <a:ln w="12700" cap="rnd">
              <a:solidFill>
                <a:schemeClr val="accent4">
                  <a:tint val="40000"/>
                </a:schemeClr>
              </a:solidFill>
              <a:round/>
            </a:ln>
            <a:effectLst/>
          </c:spPr>
          <c:marker>
            <c:symbol val="none"/>
          </c:marker>
          <c:cat>
            <c:strRef>
              <c:f>Sheet1!$B$1:$D$1</c:f>
              <c:strCache>
                <c:ptCount val="3"/>
                <c:pt idx="0">
                  <c:v>2023</c:v>
                </c:pt>
                <c:pt idx="1">
                  <c:v>2024</c:v>
                </c:pt>
                <c:pt idx="2">
                  <c:v>2025</c:v>
                </c:pt>
              </c:strCache>
            </c:strRef>
          </c:cat>
          <c:val>
            <c:numRef>
              <c:f>Sheet1!$B$30:$D$30</c:f>
              <c:numCache>
                <c:formatCode>General</c:formatCode>
                <c:ptCount val="3"/>
                <c:pt idx="0">
                  <c:v>13</c:v>
                </c:pt>
                <c:pt idx="1">
                  <c:v>25</c:v>
                </c:pt>
                <c:pt idx="2">
                  <c:v>29</c:v>
                </c:pt>
              </c:numCache>
            </c:numRef>
          </c:val>
          <c:smooth val="0"/>
          <c:extLst>
            <c:ext xmlns:c16="http://schemas.microsoft.com/office/drawing/2014/chart" uri="{C3380CC4-5D6E-409C-BE32-E72D297353CC}">
              <c16:uniqueId val="{0000001C-9953-463D-B1D3-ECCFEAEE1B15}"/>
            </c:ext>
          </c:extLst>
        </c:ser>
        <c:ser>
          <c:idx val="29"/>
          <c:order val="29"/>
          <c:tx>
            <c:strRef>
              <c:f>Sheet1!$A$31</c:f>
              <c:strCache>
                <c:ptCount val="1"/>
                <c:pt idx="0">
                  <c:v>Die Zusammenarbeit mit ihnen bringt mir neue Fähigkeiten und Wissen bei.</c:v>
                </c:pt>
              </c:strCache>
            </c:strRef>
          </c:tx>
          <c:spPr>
            <a:ln w="12700" cap="rnd">
              <a:solidFill>
                <a:schemeClr val="accent4">
                  <a:tint val="35000"/>
                </a:schemeClr>
              </a:solidFill>
              <a:round/>
            </a:ln>
            <a:effectLst/>
          </c:spPr>
          <c:marker>
            <c:symbol val="none"/>
          </c:marker>
          <c:cat>
            <c:strRef>
              <c:f>Sheet1!$B$1:$D$1</c:f>
              <c:strCache>
                <c:ptCount val="3"/>
                <c:pt idx="0">
                  <c:v>2023</c:v>
                </c:pt>
                <c:pt idx="1">
                  <c:v>2024</c:v>
                </c:pt>
                <c:pt idx="2">
                  <c:v>2025</c:v>
                </c:pt>
              </c:strCache>
            </c:strRef>
          </c:cat>
          <c:val>
            <c:numRef>
              <c:f>Sheet1!$B$31:$D$31</c:f>
              <c:numCache>
                <c:formatCode>General</c:formatCode>
                <c:ptCount val="3"/>
                <c:pt idx="0">
                  <c:v>25</c:v>
                </c:pt>
                <c:pt idx="1">
                  <c:v>27</c:v>
                </c:pt>
                <c:pt idx="2">
                  <c:v>30</c:v>
                </c:pt>
              </c:numCache>
            </c:numRef>
          </c:val>
          <c:smooth val="0"/>
          <c:extLst>
            <c:ext xmlns:c16="http://schemas.microsoft.com/office/drawing/2014/chart" uri="{C3380CC4-5D6E-409C-BE32-E72D297353CC}">
              <c16:uniqueId val="{0000001D-9953-463D-B1D3-ECCFEAEE1B15}"/>
            </c:ext>
          </c:extLst>
        </c:ser>
        <c:dLbls>
          <c:showLegendKey val="0"/>
          <c:showVal val="0"/>
          <c:showCatName val="0"/>
          <c:showSerName val="0"/>
          <c:showPercent val="0"/>
          <c:showBubbleSize val="0"/>
        </c:dLbls>
        <c:marker val="1"/>
        <c:smooth val="0"/>
        <c:axId val="1275383392"/>
        <c:axId val="1275368032"/>
      </c:lineChart>
      <c:catAx>
        <c:axId val="1275383392"/>
        <c:scaling>
          <c:orientation val="minMax"/>
        </c:scaling>
        <c:delete val="0"/>
        <c:axPos val="t"/>
        <c:numFmt formatCode="General" sourceLinked="1"/>
        <c:majorTickMark val="none"/>
        <c:minorTickMark val="none"/>
        <c:tickLblPos val="high"/>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275368032"/>
        <c:crosses val="autoZero"/>
        <c:auto val="1"/>
        <c:lblAlgn val="ctr"/>
        <c:lblOffset val="100"/>
        <c:noMultiLvlLbl val="0"/>
      </c:catAx>
      <c:valAx>
        <c:axId val="1275368032"/>
        <c:scaling>
          <c:orientation val="maxMin"/>
          <c:max val="32"/>
          <c:min val="0"/>
        </c:scaling>
        <c:delete val="1"/>
        <c:axPos val="l"/>
        <c:numFmt formatCode="General" sourceLinked="1"/>
        <c:majorTickMark val="out"/>
        <c:minorTickMark val="none"/>
        <c:tickLblPos val="nextTo"/>
        <c:crossAx val="1275383392"/>
        <c:crosses val="autoZero"/>
        <c:crossBetween val="midCat"/>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734336985690551E-2"/>
          <c:y val="6.2508112710865579E-2"/>
          <c:w val="0.9545313260286189"/>
          <c:h val="0.8570061600099933"/>
        </c:manualLayout>
      </c:layout>
      <c:lineChart>
        <c:grouping val="standard"/>
        <c:varyColors val="0"/>
        <c:ser>
          <c:idx val="0"/>
          <c:order val="0"/>
          <c:tx>
            <c:strRef>
              <c:f>Sheet1!$A$2</c:f>
              <c:strCache>
                <c:ptCount val="1"/>
                <c:pt idx="0">
                  <c:v>Gewinnende Marke</c:v>
                </c:pt>
              </c:strCache>
            </c:strRef>
          </c:tx>
          <c:spPr>
            <a:ln w="19050" cap="rnd">
              <a:solidFill>
                <a:schemeClr val="accent6"/>
              </a:solidFill>
              <a:round/>
            </a:ln>
            <a:effectLst/>
          </c:spPr>
          <c:marker>
            <c:symbol val="circle"/>
            <c:size val="40"/>
            <c:spPr>
              <a:solidFill>
                <a:srgbClr val="FFC000"/>
              </a:solidFill>
              <a:ln w="12700">
                <a:solidFill>
                  <a:schemeClr val="bg1"/>
                </a:solidFill>
              </a:ln>
              <a:effectLst/>
            </c:spPr>
          </c:marker>
          <c:dPt>
            <c:idx val="0"/>
            <c:marker>
              <c:symbol val="circle"/>
              <c:size val="40"/>
              <c:spPr>
                <a:solidFill>
                  <a:srgbClr val="FFC000"/>
                </a:solidFill>
                <a:ln w="12700">
                  <a:solidFill>
                    <a:schemeClr val="bg1"/>
                  </a:solidFill>
                </a:ln>
                <a:effectLst/>
              </c:spPr>
            </c:marker>
            <c:bubble3D val="0"/>
            <c:extLst>
              <c:ext xmlns:c16="http://schemas.microsoft.com/office/drawing/2014/chart" uri="{C3380CC4-5D6E-409C-BE32-E72D297353CC}">
                <c16:uniqueId val="{00000000-0D3C-4A8D-9C4C-239818EB425A}"/>
              </c:ext>
            </c:extLst>
          </c:dPt>
          <c:dPt>
            <c:idx val="1"/>
            <c:marker>
              <c:symbol val="circle"/>
              <c:size val="40"/>
              <c:spPr>
                <a:solidFill>
                  <a:srgbClr val="FFC000"/>
                </a:solidFill>
                <a:ln w="12700">
                  <a:solidFill>
                    <a:schemeClr val="bg1"/>
                  </a:solidFill>
                </a:ln>
                <a:effectLst/>
              </c:spPr>
            </c:marker>
            <c:bubble3D val="0"/>
            <c:extLst>
              <c:ext xmlns:c16="http://schemas.microsoft.com/office/drawing/2014/chart" uri="{C3380CC4-5D6E-409C-BE32-E72D297353CC}">
                <c16:uniqueId val="{00000001-0D3C-4A8D-9C4C-239818EB425A}"/>
              </c:ext>
            </c:extLst>
          </c:dPt>
          <c:dPt>
            <c:idx val="2"/>
            <c:marker>
              <c:symbol val="circle"/>
              <c:size val="40"/>
              <c:spPr>
                <a:solidFill>
                  <a:srgbClr val="FFC000"/>
                </a:solidFill>
                <a:ln w="12700">
                  <a:solidFill>
                    <a:schemeClr val="bg1"/>
                  </a:solidFill>
                </a:ln>
                <a:effectLst/>
              </c:spPr>
            </c:marker>
            <c:bubble3D val="0"/>
            <c:extLst>
              <c:ext xmlns:c16="http://schemas.microsoft.com/office/drawing/2014/chart" uri="{C3380CC4-5D6E-409C-BE32-E72D297353CC}">
                <c16:uniqueId val="{00000002-0D3C-4A8D-9C4C-239818EB425A}"/>
              </c:ext>
            </c:extLst>
          </c:dPt>
          <c:dPt>
            <c:idx val="3"/>
            <c:marker>
              <c:symbol val="circle"/>
              <c:size val="40"/>
              <c:spPr>
                <a:solidFill>
                  <a:srgbClr val="FFC000"/>
                </a:solidFill>
                <a:ln w="12700">
                  <a:solidFill>
                    <a:schemeClr val="bg1"/>
                  </a:solidFill>
                </a:ln>
                <a:effectLst/>
              </c:spPr>
            </c:marker>
            <c:bubble3D val="0"/>
            <c:extLst>
              <c:ext xmlns:c16="http://schemas.microsoft.com/office/drawing/2014/chart" uri="{C3380CC4-5D6E-409C-BE32-E72D297353CC}">
                <c16:uniqueId val="{00000003-0D3C-4A8D-9C4C-239818EB425A}"/>
              </c:ext>
            </c:extLst>
          </c:dPt>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Germany 2022</c:v>
                </c:pt>
                <c:pt idx="1">
                  <c:v>Germany 2023</c:v>
                </c:pt>
                <c:pt idx="2">
                  <c:v>Germany 2024</c:v>
                </c:pt>
                <c:pt idx="3">
                  <c:v>Germany 2025</c:v>
                </c:pt>
                <c:pt idx="4">
                  <c:v>DACH 2025</c:v>
                </c:pt>
              </c:strCache>
            </c:strRef>
          </c:cat>
          <c:val>
            <c:numRef>
              <c:f>Sheet1!$B$2:$F$2</c:f>
              <c:numCache>
                <c:formatCode>0</c:formatCode>
                <c:ptCount val="5"/>
                <c:pt idx="0">
                  <c:v>72.147756077460002</c:v>
                </c:pt>
                <c:pt idx="1">
                  <c:v>67.732535203289999</c:v>
                </c:pt>
                <c:pt idx="2">
                  <c:v>69.065928831600004</c:v>
                </c:pt>
                <c:pt idx="3">
                  <c:v>74.506088531429995</c:v>
                </c:pt>
                <c:pt idx="4">
                  <c:v>74.506088531429995</c:v>
                </c:pt>
              </c:numCache>
            </c:numRef>
          </c:val>
          <c:smooth val="0"/>
          <c:extLst>
            <c:ext xmlns:c16="http://schemas.microsoft.com/office/drawing/2014/chart" uri="{C3380CC4-5D6E-409C-BE32-E72D297353CC}">
              <c16:uniqueId val="{00000004-0D3C-4A8D-9C4C-239818EB425A}"/>
            </c:ext>
          </c:extLst>
        </c:ser>
        <c:ser>
          <c:idx val="1"/>
          <c:order val="1"/>
          <c:tx>
            <c:strRef>
              <c:f>Sheet1!$A$3</c:f>
              <c:strCache>
                <c:ptCount val="1"/>
                <c:pt idx="0">
                  <c:v>Zweitplatzierte Marke</c:v>
                </c:pt>
              </c:strCache>
            </c:strRef>
          </c:tx>
          <c:spPr>
            <a:ln w="19050" cap="rnd">
              <a:solidFill>
                <a:schemeClr val="accent6"/>
              </a:solidFill>
              <a:round/>
            </a:ln>
            <a:effectLst/>
          </c:spPr>
          <c:marker>
            <c:symbol val="circle"/>
            <c:size val="40"/>
            <c:spPr>
              <a:solidFill>
                <a:schemeClr val="tx2">
                  <a:lumMod val="10000"/>
                  <a:lumOff val="90000"/>
                </a:schemeClr>
              </a:solidFill>
              <a:ln w="15875">
                <a:solidFill>
                  <a:schemeClr val="bg1"/>
                </a:solidFill>
              </a:ln>
              <a:effectLst/>
            </c:spPr>
          </c:marker>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Germany 2022</c:v>
                </c:pt>
                <c:pt idx="1">
                  <c:v>Germany 2023</c:v>
                </c:pt>
                <c:pt idx="2">
                  <c:v>Germany 2024</c:v>
                </c:pt>
                <c:pt idx="3">
                  <c:v>Germany 2025</c:v>
                </c:pt>
                <c:pt idx="4">
                  <c:v>DACH 2025</c:v>
                </c:pt>
              </c:strCache>
            </c:strRef>
          </c:cat>
          <c:val>
            <c:numRef>
              <c:f>Sheet1!$B$3:$F$3</c:f>
              <c:numCache>
                <c:formatCode>0</c:formatCode>
                <c:ptCount val="5"/>
                <c:pt idx="0">
                  <c:v>70.526168142429995</c:v>
                </c:pt>
                <c:pt idx="1">
                  <c:v>67.217951517510002</c:v>
                </c:pt>
                <c:pt idx="2">
                  <c:v>69.797117044320004</c:v>
                </c:pt>
                <c:pt idx="3">
                  <c:v>72.347057164649996</c:v>
                </c:pt>
                <c:pt idx="4">
                  <c:v>73.971412186989994</c:v>
                </c:pt>
              </c:numCache>
            </c:numRef>
          </c:val>
          <c:smooth val="0"/>
          <c:extLst>
            <c:ext xmlns:c16="http://schemas.microsoft.com/office/drawing/2014/chart" uri="{C3380CC4-5D6E-409C-BE32-E72D297353CC}">
              <c16:uniqueId val="{00000005-0D3C-4A8D-9C4C-239818EB425A}"/>
            </c:ext>
          </c:extLst>
        </c:ser>
        <c:dLbls>
          <c:showLegendKey val="0"/>
          <c:showVal val="0"/>
          <c:showCatName val="0"/>
          <c:showSerName val="0"/>
          <c:showPercent val="0"/>
          <c:showBubbleSize val="0"/>
        </c:dLbls>
        <c:marker val="1"/>
        <c:smooth val="0"/>
        <c:axId val="1333760800"/>
        <c:axId val="551057472"/>
      </c:lineChart>
      <c:catAx>
        <c:axId val="133376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51057472"/>
        <c:crosses val="autoZero"/>
        <c:auto val="1"/>
        <c:lblAlgn val="ctr"/>
        <c:lblOffset val="100"/>
        <c:noMultiLvlLbl val="0"/>
      </c:catAx>
      <c:valAx>
        <c:axId val="551057472"/>
        <c:scaling>
          <c:orientation val="minMax"/>
        </c:scaling>
        <c:delete val="1"/>
        <c:axPos val="l"/>
        <c:numFmt formatCode="0" sourceLinked="1"/>
        <c:majorTickMark val="out"/>
        <c:minorTickMark val="none"/>
        <c:tickLblPos val="nextTo"/>
        <c:crossAx val="1333760800"/>
        <c:crosses val="autoZero"/>
        <c:crossBetween val="between"/>
      </c:valAx>
      <c:spPr>
        <a:noFill/>
        <a:ln>
          <a:noFill/>
        </a:ln>
        <a:effectLst/>
      </c:spPr>
    </c:plotArea>
    <c:legend>
      <c:legendPos val="r"/>
      <c:layout>
        <c:manualLayout>
          <c:xMode val="edge"/>
          <c:yMode val="edge"/>
          <c:x val="0.62532688172043016"/>
          <c:y val="0.61840526323666078"/>
          <c:w val="0.3587412186379928"/>
          <c:h val="0.17434517252090068"/>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legend>
    <c:plotVisOnly val="1"/>
    <c:dispBlanksAs val="gap"/>
    <c:showDLblsOverMax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05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de" sz="1400" b="0" noProof="0"/>
              <a:t>Unterschied zwischen der Gewinnermarke und dem Zweitplatzierten</a:t>
            </a:r>
          </a:p>
        </c:rich>
      </c:tx>
      <c:layout>
        <c:manualLayout>
          <c:xMode val="edge"/>
          <c:yMode val="edge"/>
          <c:x val="0.10350961409461962"/>
          <c:y val="0.87782901106166666"/>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57548864403646049"/>
          <c:y val="7.039818136153167E-2"/>
          <c:w val="0.41196173989879592"/>
          <c:h val="0.78841623931623916"/>
        </c:manualLayout>
      </c:layout>
      <c:barChart>
        <c:barDir val="bar"/>
        <c:grouping val="clustered"/>
        <c:varyColors val="0"/>
        <c:ser>
          <c:idx val="0"/>
          <c:order val="0"/>
          <c:tx>
            <c:strRef>
              <c:f>Sheet1!$B$1</c:f>
              <c:strCache>
                <c:ptCount val="1"/>
                <c:pt idx="0">
                  <c:v>Winning brand vs runner up</c:v>
                </c:pt>
              </c:strCache>
            </c:strRef>
          </c:tx>
          <c:spPr>
            <a:solidFill>
              <a:srgbClr val="616ED8"/>
            </a:solidFill>
            <a:ln>
              <a:noFill/>
            </a:ln>
            <a:effectLst/>
          </c:spPr>
          <c:invertIfNegative val="1"/>
          <c:dPt>
            <c:idx val="0"/>
            <c:invertIfNegative val="1"/>
            <c:bubble3D val="0"/>
            <c:spPr>
              <a:solidFill>
                <a:schemeClr val="accent3"/>
              </a:solidFill>
              <a:ln>
                <a:noFill/>
              </a:ln>
              <a:effectLst/>
            </c:spPr>
            <c:extLst>
              <c:ext xmlns:c16="http://schemas.microsoft.com/office/drawing/2014/chart" uri="{C3380CC4-5D6E-409C-BE32-E72D297353CC}">
                <c16:uniqueId val="{00000001-E19E-49C5-81BD-5DFAA2950C16}"/>
              </c:ext>
            </c:extLst>
          </c:dPt>
          <c:dPt>
            <c:idx val="1"/>
            <c:invertIfNegative val="1"/>
            <c:bubble3D val="0"/>
            <c:spPr>
              <a:solidFill>
                <a:schemeClr val="accent3"/>
              </a:solidFill>
              <a:ln>
                <a:noFill/>
              </a:ln>
              <a:effectLst/>
            </c:spPr>
            <c:extLst>
              <c:ext xmlns:c16="http://schemas.microsoft.com/office/drawing/2014/chart" uri="{C3380CC4-5D6E-409C-BE32-E72D297353CC}">
                <c16:uniqueId val="{00000003-E19E-49C5-81BD-5DFAA2950C16}"/>
              </c:ext>
            </c:extLst>
          </c:dPt>
          <c:cat>
            <c:strRef>
              <c:f>Sheet1!$A$2:$A$9</c:f>
              <c:strCache>
                <c:ptCount val="6"/>
                <c:pt idx="0">
                  <c:v>Ich habe ein gutes Gefühl dabei, einen Vertrag mit diesem Anbieter abzuschließen.</c:v>
                </c:pt>
                <c:pt idx="1">
                  <c:v>Einhaltung von Vorschriften, Gesetzen, Branchenstandards und ethischen Praktiken</c:v>
                </c:pt>
                <c:pt idx="2">
                  <c:v>Reagiert schnell und passt sich flexibel an veränderte Anforderungen an</c:v>
                </c:pt>
                <c:pt idx="3">
                  <c:v>Wettbewerbsfähige Preise</c:v>
                </c:pt>
                <c:pt idx="4">
                  <c:v>Lässt sich nahtlos in unsere Prozesse und Abläufe integrieren.</c:v>
                </c:pt>
                <c:pt idx="5">
                  <c:v>Führend bei innovativen Produkten und Dienstleistungen</c:v>
                </c:pt>
              </c:strCache>
            </c:strRef>
          </c:cat>
          <c:val>
            <c:numRef>
              <c:f>Sheet1!$B$2:$B$9</c:f>
              <c:numCache>
                <c:formatCode>_(* #,##0.00_);_(* \(#,##0.00\);_(* "-"??_);_(@_)</c:formatCode>
                <c:ptCount val="6"/>
                <c:pt idx="0">
                  <c:v>0.14751962623199999</c:v>
                </c:pt>
                <c:pt idx="1">
                  <c:v>0.12089094405299994</c:v>
                </c:pt>
                <c:pt idx="2">
                  <c:v>6.5595575623000002E-2</c:v>
                </c:pt>
                <c:pt idx="3">
                  <c:v>5.9259989916999878E-2</c:v>
                </c:pt>
                <c:pt idx="4">
                  <c:v>5.6278653696000269E-2</c:v>
                </c:pt>
                <c:pt idx="5">
                  <c:v>5.2899052898999877E-2</c:v>
                </c:pt>
              </c:numCache>
            </c:numRef>
          </c:val>
          <c:extLst xmlns:c16r3="http://schemas.microsoft.com/office/drawing/2017/03/chart" xmlns:c16="http://schemas.microsoft.com/office/drawing/2014/chart" xmlns:c14="http://schemas.microsoft.com/office/drawing/2007/8/2/chart" xmlns:mc="http://schemas.openxmlformats.org/markup-compatibility/2006">
            <c:ext xmlns:c14="http://schemas.microsoft.com/office/drawing/2007/8/2/chart" uri="{6F2FDCE9-48DA-4B69-8628-5D25D57E5C99}">
              <c14:invertSolidFillFmt>
                <c14:spPr xmlns:c14="http://schemas.microsoft.com/office/drawing/2007/8/2/chart">
                  <a:solidFill>
                    <a:srgbClr val="FE967A"/>
                  </a:solidFill>
                  <a:ln>
                    <a:noFill/>
                  </a:ln>
                  <a:effectLst/>
                </c14:spPr>
              </c14:invertSolidFillFmt>
            </c:ext>
            <c:ext xmlns:c16="http://schemas.microsoft.com/office/drawing/2014/chart" uri="{C3380CC4-5D6E-409C-BE32-E72D297353CC}">
              <c16:uniqueId val="{00000004-E19E-49C5-81BD-5DFAA2950C16}"/>
            </c:ext>
          </c:extLst>
        </c:ser>
        <c:dLbls>
          <c:showLegendKey val="0"/>
          <c:showVal val="0"/>
          <c:showCatName val="0"/>
          <c:showSerName val="0"/>
          <c:showPercent val="0"/>
          <c:showBubbleSize val="0"/>
        </c:dLbls>
        <c:gapWidth val="182"/>
        <c:axId val="189037375"/>
        <c:axId val="189035455"/>
      </c:barChart>
      <c:catAx>
        <c:axId val="189037375"/>
        <c:scaling>
          <c:orientation val="maxMin"/>
        </c:scaling>
        <c:delete val="1"/>
        <c:axPos val="l"/>
        <c:numFmt formatCode="General" sourceLinked="1"/>
        <c:majorTickMark val="none"/>
        <c:minorTickMark val="none"/>
        <c:tickLblPos val="low"/>
        <c:crossAx val="189035455"/>
        <c:crosses val="autoZero"/>
        <c:auto val="1"/>
        <c:lblAlgn val="ctr"/>
        <c:lblOffset val="100"/>
        <c:tickLblSkip val="1"/>
        <c:noMultiLvlLbl val="0"/>
      </c:catAx>
      <c:valAx>
        <c:axId val="189035455"/>
        <c:scaling>
          <c:orientation val="minMax"/>
        </c:scaling>
        <c:delete val="1"/>
        <c:axPos val="t"/>
        <c:numFmt formatCode="_(* #,##0.00_);_(* \(#,##0.00\);_(* &quot;-&quot;??_);_(@_)" sourceLinked="1"/>
        <c:majorTickMark val="none"/>
        <c:minorTickMark val="none"/>
        <c:tickLblPos val="nextTo"/>
        <c:crossAx val="189037375"/>
        <c:crosses val="autoZero"/>
        <c:crossBetween val="between"/>
      </c:valAx>
      <c:spPr>
        <a:noFill/>
        <a:ln w="25400">
          <a:noFill/>
        </a:ln>
        <a:effectLst/>
      </c:spPr>
    </c:plotArea>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mn-lt"/>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indent="0">
              <a:buNone/>
              <a:defRPr sz="1600" b="1" i="0" u="none" strike="noStrike" kern="1200" spc="0" baseline="0">
                <a:solidFill>
                  <a:schemeClr val="tx1"/>
                </a:solidFill>
                <a:latin typeface="+mj-lt"/>
                <a:ea typeface="+mn-ea"/>
                <a:cs typeface="+mn-cs"/>
              </a:defRPr>
            </a:pPr>
            <a:r>
              <a:rPr lang="de-DE" sz="1600" b="1" i="0" noProof="0">
                <a:effectLst/>
                <a:latin typeface="Open Sans" panose="020B0606030504020204" pitchFamily="34" charset="0"/>
                <a:ea typeface="Open Sans" panose="020B0606030504020204" pitchFamily="34" charset="0"/>
                <a:cs typeface="Open Sans" panose="020B0606030504020204" pitchFamily="34" charset="0"/>
              </a:rPr>
              <a:t>Was die Wahrnehmung „wettbewerbsfähiger Preise“ prägt</a:t>
            </a:r>
            <a:endParaRPr lang="de-DE" sz="1600" b="0" i="0" noProof="0">
              <a:effectLst/>
              <a:latin typeface="Open Sans" panose="020B0606030504020204" pitchFamily="34" charset="0"/>
              <a:ea typeface="Open Sans" panose="020B0606030504020204" pitchFamily="34" charset="0"/>
              <a:cs typeface="Open Sans" panose="020B0606030504020204" pitchFamily="34" charset="0"/>
            </a:endParaRPr>
          </a:p>
        </c:rich>
      </c:tx>
      <c:overlay val="0"/>
      <c:spPr>
        <a:noFill/>
        <a:ln>
          <a:noFill/>
        </a:ln>
        <a:effectLst/>
      </c:spPr>
      <c:txPr>
        <a:bodyPr rot="0" spcFirstLastPara="1" vertOverflow="ellipsis" vert="horz" wrap="square" anchor="ctr" anchorCtr="1"/>
        <a:lstStyle/>
        <a:p>
          <a:pPr marL="0" indent="0">
            <a:buNone/>
            <a:defRPr sz="1600" b="1" i="0" u="none" strike="noStrike" kern="1200" spc="0" baseline="0">
              <a:solidFill>
                <a:schemeClr val="tx1"/>
              </a:solidFill>
              <a:latin typeface="+mj-lt"/>
              <a:ea typeface="+mn-ea"/>
              <a:cs typeface="+mn-cs"/>
            </a:defRPr>
          </a:pPr>
          <a:endParaRPr lang="de-DE"/>
        </a:p>
      </c:txPr>
    </c:title>
    <c:autoTitleDeleted val="0"/>
    <c:plotArea>
      <c:layout>
        <c:manualLayout>
          <c:layoutTarget val="inner"/>
          <c:xMode val="edge"/>
          <c:yMode val="edge"/>
          <c:x val="0.62874747750275584"/>
          <c:y val="0.10565112952538919"/>
          <c:w val="0.35406505371626928"/>
          <c:h val="0.81491919191919193"/>
        </c:manualLayout>
      </c:layout>
      <c:barChart>
        <c:barDir val="bar"/>
        <c:grouping val="clustered"/>
        <c:varyColors val="0"/>
        <c:ser>
          <c:idx val="0"/>
          <c:order val="0"/>
          <c:tx>
            <c:strRef>
              <c:f>Sheet1!$B$1</c:f>
              <c:strCache>
                <c:ptCount val="1"/>
                <c:pt idx="0">
                  <c:v>Importance</c:v>
                </c:pt>
              </c:strCache>
            </c:strRef>
          </c:tx>
          <c:spPr>
            <a:solidFill>
              <a:schemeClr val="accent2"/>
            </a:solidFill>
            <a:ln>
              <a:noFill/>
            </a:ln>
            <a:effectLst/>
          </c:spPr>
          <c:invertIfNegative val="0"/>
          <c:dPt>
            <c:idx val="0"/>
            <c:invertIfNegative val="0"/>
            <c:bubble3D val="0"/>
            <c:spPr>
              <a:solidFill>
                <a:schemeClr val="accent3">
                  <a:alpha val="50000"/>
                </a:schemeClr>
              </a:solidFill>
              <a:ln>
                <a:noFill/>
              </a:ln>
              <a:effectLst/>
            </c:spPr>
            <c:extLst>
              <c:ext xmlns:c16="http://schemas.microsoft.com/office/drawing/2014/chart" uri="{C3380CC4-5D6E-409C-BE32-E72D297353CC}">
                <c16:uniqueId val="{00000001-C2CE-459B-8B53-3B423A8F1CF3}"/>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C2CE-459B-8B53-3B423A8F1CF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2CE-459B-8B53-3B423A8F1CF3}"/>
              </c:ext>
            </c:extLst>
          </c:dPt>
          <c:dPt>
            <c:idx val="3"/>
            <c:invertIfNegative val="0"/>
            <c:bubble3D val="0"/>
            <c:spPr>
              <a:solidFill>
                <a:schemeClr val="accent3">
                  <a:alpha val="50000"/>
                </a:schemeClr>
              </a:solidFill>
              <a:ln>
                <a:noFill/>
              </a:ln>
              <a:effectLst/>
            </c:spPr>
            <c:extLst>
              <c:ext xmlns:c16="http://schemas.microsoft.com/office/drawing/2014/chart" uri="{C3380CC4-5D6E-409C-BE32-E72D297353CC}">
                <c16:uniqueId val="{00000007-C2CE-459B-8B53-3B423A8F1CF3}"/>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9-C2CE-459B-8B53-3B423A8F1CF3}"/>
              </c:ext>
            </c:extLst>
          </c:dPt>
          <c:cat>
            <c:strRef>
              <c:f>Sheet1!$A$2:$A$6</c:f>
              <c:strCache>
                <c:ptCount val="5"/>
                <c:pt idx="0">
                  <c:v>Steigert unseren Umsatz</c:v>
                </c:pt>
                <c:pt idx="1">
                  <c:v>Bietet die Unterstützung und Expertise, die wir benötigen</c:v>
                </c:pt>
                <c:pt idx="2">
                  <c:v>Liefert zuverlässig und termingerecht</c:v>
                </c:pt>
                <c:pt idx="3">
                  <c:v>Gibt Sicherheit bei Vertragsabschlüssen</c:v>
                </c:pt>
                <c:pt idx="4">
                  <c:v>Steigert unsere Produktivität und spart Zeit sowie Ressourcen</c:v>
                </c:pt>
              </c:strCache>
            </c:strRef>
          </c:cat>
          <c:val>
            <c:numRef>
              <c:f>Sheet1!$B$2:$B$6</c:f>
              <c:numCache>
                <c:formatCode>0</c:formatCode>
                <c:ptCount val="5"/>
                <c:pt idx="0">
                  <c:v>8.9707888430480001</c:v>
                </c:pt>
                <c:pt idx="1">
                  <c:v>8.7049379199990007</c:v>
                </c:pt>
                <c:pt idx="2">
                  <c:v>8.5823499154529994</c:v>
                </c:pt>
                <c:pt idx="3">
                  <c:v>7.7760597067740003</c:v>
                </c:pt>
                <c:pt idx="4">
                  <c:v>7.6565427175679996</c:v>
                </c:pt>
              </c:numCache>
            </c:numRef>
          </c:val>
          <c:extLst>
            <c:ext xmlns:c16="http://schemas.microsoft.com/office/drawing/2014/chart" uri="{C3380CC4-5D6E-409C-BE32-E72D297353CC}">
              <c16:uniqueId val="{0000000A-C2CE-459B-8B53-3B423A8F1CF3}"/>
            </c:ext>
          </c:extLst>
        </c:ser>
        <c:dLbls>
          <c:showLegendKey val="0"/>
          <c:showVal val="0"/>
          <c:showCatName val="0"/>
          <c:showSerName val="0"/>
          <c:showPercent val="0"/>
          <c:showBubbleSize val="0"/>
        </c:dLbls>
        <c:gapWidth val="182"/>
        <c:axId val="189037375"/>
        <c:axId val="189035455"/>
      </c:barChart>
      <c:catAx>
        <c:axId val="1890373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9035455"/>
        <c:crosses val="autoZero"/>
        <c:auto val="1"/>
        <c:lblAlgn val="ctr"/>
        <c:lblOffset val="100"/>
        <c:noMultiLvlLbl val="0"/>
      </c:catAx>
      <c:valAx>
        <c:axId val="189035455"/>
        <c:scaling>
          <c:orientation val="minMax"/>
          <c:max val="14"/>
        </c:scaling>
        <c:delete val="1"/>
        <c:axPos val="t"/>
        <c:numFmt formatCode="0" sourceLinked="1"/>
        <c:majorTickMark val="out"/>
        <c:minorTickMark val="none"/>
        <c:tickLblPos val="nextTo"/>
        <c:crossAx val="189037375"/>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Aptos Narrow" panose="020B00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n-GB" sz="1600" b="1" i="0" u="none" strike="noStrike" kern="1200" spc="0" baseline="0" dirty="0">
                <a:solidFill>
                  <a:srgbClr val="000000"/>
                </a:solidFill>
                <a:latin typeface="+mj-lt"/>
                <a:ea typeface="+mn-ea"/>
                <a:cs typeface="+mn-cs"/>
              </a:defRPr>
            </a:pPr>
            <a:r>
              <a:rPr lang="de-DE" sz="1600" b="1" i="0" noProof="0">
                <a:effectLst/>
                <a:latin typeface="Open Sans" panose="020B0606030504020204" pitchFamily="34" charset="0"/>
                <a:ea typeface="Open Sans" panose="020B0606030504020204" pitchFamily="34" charset="0"/>
                <a:cs typeface="Open Sans" panose="020B0606030504020204" pitchFamily="34" charset="0"/>
              </a:rPr>
              <a:t>Der Einsatz von KI bei </a:t>
            </a:r>
          </a:p>
          <a:p>
            <a:pPr algn="l">
              <a:defRPr lang="en-GB" sz="1600" b="1" dirty="0">
                <a:solidFill>
                  <a:srgbClr val="000000"/>
                </a:solidFill>
                <a:latin typeface="+mj-lt"/>
              </a:defRPr>
            </a:pPr>
            <a:r>
              <a:rPr lang="de-DE" sz="1600" b="1" i="0" noProof="0">
                <a:effectLst/>
                <a:latin typeface="Open Sans" panose="020B0606030504020204" pitchFamily="34" charset="0"/>
                <a:ea typeface="Open Sans" panose="020B0606030504020204" pitchFamily="34" charset="0"/>
                <a:cs typeface="Open Sans" panose="020B0606030504020204" pitchFamily="34" charset="0"/>
              </a:rPr>
              <a:t>Kaufentscheidungen</a:t>
            </a:r>
            <a:endParaRPr lang="de-DE" sz="1600" b="0" i="0" noProof="0">
              <a:effectLst/>
              <a:latin typeface="Open Sans" panose="020B0606030504020204" pitchFamily="34" charset="0"/>
              <a:ea typeface="Open Sans" panose="020B0606030504020204" pitchFamily="34" charset="0"/>
              <a:cs typeface="Open Sans" panose="020B0606030504020204" pitchFamily="34" charset="0"/>
            </a:endParaRPr>
          </a:p>
        </c:rich>
      </c:tx>
      <c:layout>
        <c:manualLayout>
          <c:xMode val="edge"/>
          <c:yMode val="edge"/>
          <c:x val="0.14962685185185184"/>
          <c:y val="0.15031400966183575"/>
        </c:manualLayout>
      </c:layout>
      <c:overlay val="0"/>
      <c:spPr>
        <a:noFill/>
        <a:ln>
          <a:noFill/>
        </a:ln>
        <a:effectLst/>
      </c:spPr>
      <c:txPr>
        <a:bodyPr rot="0" spcFirstLastPara="1" vertOverflow="ellipsis" vert="horz" wrap="square" anchor="ctr" anchorCtr="1"/>
        <a:lstStyle/>
        <a:p>
          <a:pPr algn="l">
            <a:defRPr lang="en-GB" sz="1600" b="1" i="0" u="none" strike="noStrike" kern="1200" spc="0" baseline="0" dirty="0">
              <a:solidFill>
                <a:srgbClr val="000000"/>
              </a:solidFill>
              <a:latin typeface="+mj-lt"/>
              <a:ea typeface="+mn-ea"/>
              <a:cs typeface="+mn-cs"/>
            </a:defRPr>
          </a:pPr>
          <a:endParaRPr lang="en-GB"/>
        </a:p>
      </c:txPr>
    </c:title>
    <c:autoTitleDeleted val="0"/>
    <c:plotArea>
      <c:layout>
        <c:manualLayout>
          <c:layoutTarget val="inner"/>
          <c:xMode val="edge"/>
          <c:yMode val="edge"/>
          <c:x val="9.3235066076259074E-2"/>
          <c:y val="0.14857004830917875"/>
          <c:w val="0.88269491204190287"/>
          <c:h val="0.69601545893719818"/>
        </c:manualLayout>
      </c:layout>
      <c:barChart>
        <c:barDir val="col"/>
        <c:grouping val="clustered"/>
        <c:varyColors val="0"/>
        <c:ser>
          <c:idx val="0"/>
          <c:order val="0"/>
          <c:tx>
            <c:strRef>
              <c:f>Sheet1!$B$1</c:f>
              <c:strCache>
                <c:ptCount val="1"/>
                <c:pt idx="0">
                  <c:v>Deutschland 2024</c:v>
                </c:pt>
              </c:strCache>
            </c:strRef>
          </c:tx>
          <c:spPr>
            <a:solidFill>
              <a:schemeClr val="accent3">
                <a:alpha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Keine</c:v>
                </c:pt>
                <c:pt idx="1">
                  <c:v>Leicht</c:v>
                </c:pt>
                <c:pt idx="2">
                  <c:v>Intensiv</c:v>
                </c:pt>
                <c:pt idx="3">
                  <c:v>Gesamt</c:v>
                </c:pt>
              </c:strCache>
            </c:strRef>
          </c:cat>
          <c:val>
            <c:numRef>
              <c:f>Sheet1!$B$2:$B$5</c:f>
              <c:numCache>
                <c:formatCode>0%</c:formatCode>
                <c:ptCount val="4"/>
                <c:pt idx="0">
                  <c:v>0.38879159369529998</c:v>
                </c:pt>
                <c:pt idx="1">
                  <c:v>0.37302977232919998</c:v>
                </c:pt>
                <c:pt idx="2">
                  <c:v>0.23817863397549999</c:v>
                </c:pt>
                <c:pt idx="3">
                  <c:v>0.61120840630469997</c:v>
                </c:pt>
              </c:numCache>
            </c:numRef>
          </c:val>
          <c:extLst>
            <c:ext xmlns:c16="http://schemas.microsoft.com/office/drawing/2014/chart" uri="{C3380CC4-5D6E-409C-BE32-E72D297353CC}">
              <c16:uniqueId val="{00000000-FCB8-4D44-9C1F-1C5048700A90}"/>
            </c:ext>
          </c:extLst>
        </c:ser>
        <c:ser>
          <c:idx val="1"/>
          <c:order val="1"/>
          <c:tx>
            <c:strRef>
              <c:f>Sheet1!$C$1</c:f>
              <c:strCache>
                <c:ptCount val="1"/>
                <c:pt idx="0">
                  <c:v>Deutschland 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Keine</c:v>
                </c:pt>
                <c:pt idx="1">
                  <c:v>Leicht</c:v>
                </c:pt>
                <c:pt idx="2">
                  <c:v>Intensiv</c:v>
                </c:pt>
                <c:pt idx="3">
                  <c:v>Gesamt</c:v>
                </c:pt>
              </c:strCache>
            </c:strRef>
          </c:cat>
          <c:val>
            <c:numRef>
              <c:f>Sheet1!$C$2:$C$5</c:f>
              <c:numCache>
                <c:formatCode>0%</c:formatCode>
                <c:ptCount val="4"/>
                <c:pt idx="0">
                  <c:v>0.30242825607059998</c:v>
                </c:pt>
                <c:pt idx="1">
                  <c:v>0.38631346578370002</c:v>
                </c:pt>
                <c:pt idx="2">
                  <c:v>0.31125827814570001</c:v>
                </c:pt>
                <c:pt idx="3">
                  <c:v>0.69757174392940002</c:v>
                </c:pt>
              </c:numCache>
            </c:numRef>
          </c:val>
          <c:extLst>
            <c:ext xmlns:c16="http://schemas.microsoft.com/office/drawing/2014/chart" uri="{C3380CC4-5D6E-409C-BE32-E72D297353CC}">
              <c16:uniqueId val="{00000001-FCB8-4D44-9C1F-1C5048700A90}"/>
            </c:ext>
          </c:extLst>
        </c:ser>
        <c:ser>
          <c:idx val="2"/>
          <c:order val="2"/>
          <c:tx>
            <c:strRef>
              <c:f>Sheet1!$D$1</c:f>
              <c:strCache>
                <c:ptCount val="1"/>
                <c:pt idx="0">
                  <c:v> </c:v>
                </c:pt>
              </c:strCache>
            </c:strRef>
          </c:tx>
          <c:spPr>
            <a:solidFill>
              <a:schemeClr val="accent3"/>
            </a:solidFill>
            <a:ln>
              <a:noFill/>
            </a:ln>
            <a:effectLst/>
          </c:spPr>
          <c:invertIfNegative val="0"/>
          <c:cat>
            <c:strRef>
              <c:f>Sheet1!$A$2:$A$5</c:f>
              <c:strCache>
                <c:ptCount val="4"/>
                <c:pt idx="0">
                  <c:v>Keine</c:v>
                </c:pt>
                <c:pt idx="1">
                  <c:v>Leicht</c:v>
                </c:pt>
                <c:pt idx="2">
                  <c:v>Intensiv</c:v>
                </c:pt>
                <c:pt idx="3">
                  <c:v>Gesamt</c:v>
                </c:pt>
              </c:strCache>
            </c:strRef>
          </c:cat>
          <c:val>
            <c:numRef>
              <c:f>Sheet1!$D$2:$D$5</c:f>
              <c:numCache>
                <c:formatCode>General</c:formatCode>
                <c:ptCount val="4"/>
              </c:numCache>
            </c:numRef>
          </c:val>
          <c:extLst>
            <c:ext xmlns:c16="http://schemas.microsoft.com/office/drawing/2014/chart" uri="{C3380CC4-5D6E-409C-BE32-E72D297353CC}">
              <c16:uniqueId val="{00000002-FCB8-4D44-9C1F-1C5048700A90}"/>
            </c:ext>
          </c:extLst>
        </c:ser>
        <c:ser>
          <c:idx val="3"/>
          <c:order val="3"/>
          <c:tx>
            <c:strRef>
              <c:f>Sheet1!$E$1</c:f>
              <c:strCache>
                <c:ptCount val="1"/>
                <c:pt idx="0">
                  <c:v>DACH 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Keine</c:v>
                </c:pt>
                <c:pt idx="1">
                  <c:v>Leicht</c:v>
                </c:pt>
                <c:pt idx="2">
                  <c:v>Intensiv</c:v>
                </c:pt>
                <c:pt idx="3">
                  <c:v>Gesamt</c:v>
                </c:pt>
              </c:strCache>
            </c:strRef>
          </c:cat>
          <c:val>
            <c:numRef>
              <c:f>Sheet1!$E$2:$E$5</c:f>
              <c:numCache>
                <c:formatCode>0%</c:formatCode>
                <c:ptCount val="4"/>
                <c:pt idx="0">
                  <c:v>0.31940298507460002</c:v>
                </c:pt>
                <c:pt idx="1">
                  <c:v>0.40447761194030002</c:v>
                </c:pt>
                <c:pt idx="2">
                  <c:v>0.27611940298510002</c:v>
                </c:pt>
                <c:pt idx="3">
                  <c:v>0.68059701492540003</c:v>
                </c:pt>
              </c:numCache>
            </c:numRef>
          </c:val>
          <c:extLst>
            <c:ext xmlns:c16="http://schemas.microsoft.com/office/drawing/2014/chart" uri="{C3380CC4-5D6E-409C-BE32-E72D297353CC}">
              <c16:uniqueId val="{00000003-FCB8-4D44-9C1F-1C5048700A90}"/>
            </c:ext>
          </c:extLst>
        </c:ser>
        <c:dLbls>
          <c:showLegendKey val="0"/>
          <c:showVal val="0"/>
          <c:showCatName val="0"/>
          <c:showSerName val="0"/>
          <c:showPercent val="0"/>
          <c:showBubbleSize val="0"/>
        </c:dLbls>
        <c:gapWidth val="150"/>
        <c:axId val="358186864"/>
        <c:axId val="358197904"/>
      </c:barChart>
      <c:catAx>
        <c:axId val="35818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58197904"/>
        <c:crosses val="autoZero"/>
        <c:auto val="1"/>
        <c:lblAlgn val="ctr"/>
        <c:lblOffset val="100"/>
        <c:noMultiLvlLbl val="0"/>
      </c:catAx>
      <c:valAx>
        <c:axId val="358197904"/>
        <c:scaling>
          <c:orientation val="minMax"/>
        </c:scaling>
        <c:delete val="1"/>
        <c:axPos val="l"/>
        <c:numFmt formatCode="General" sourceLinked="0"/>
        <c:majorTickMark val="none"/>
        <c:minorTickMark val="none"/>
        <c:tickLblPos val="nextTo"/>
        <c:crossAx val="358186864"/>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3.0051440329218106E-2"/>
          <c:y val="0.15750687830687835"/>
          <c:w val="0.94643004115226337"/>
          <c:h val="0.59442910052910036"/>
        </c:manualLayout>
      </c:layout>
      <c:lineChart>
        <c:grouping val="standard"/>
        <c:varyColors val="0"/>
        <c:ser>
          <c:idx val="0"/>
          <c:order val="0"/>
          <c:tx>
            <c:strRef>
              <c:f>Sheet1!$B$1</c:f>
              <c:strCache>
                <c:ptCount val="1"/>
                <c:pt idx="0">
                  <c:v>Zufriedenheit mit dem Kaufprozess</c:v>
                </c:pt>
              </c:strCache>
            </c:strRef>
          </c:tx>
          <c:spPr>
            <a:ln w="28575" cap="rnd">
              <a:solidFill>
                <a:schemeClr val="accent3">
                  <a:lumMod val="40000"/>
                  <a:lumOff val="60000"/>
                </a:schemeClr>
              </a:solidFill>
              <a:round/>
            </a:ln>
            <a:effectLst/>
          </c:spPr>
          <c:marker>
            <c:symbol val="none"/>
          </c:marker>
          <c:dLbls>
            <c:spPr>
              <a:solidFill>
                <a:schemeClr val="accent3">
                  <a:lumMod val="40000"/>
                  <a:lumOff val="60000"/>
                </a:schemeClr>
              </a:solid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Erste Recherche</c:v>
                </c:pt>
                <c:pt idx="1">
                  <c:v>Erstkontakt</c:v>
                </c:pt>
                <c:pt idx="2">
                  <c:v>Bedarfsklärung</c:v>
                </c:pt>
                <c:pt idx="3">
                  <c:v>Angebotsbewertung</c:v>
                </c:pt>
                <c:pt idx="4">
                  <c:v>Verhandlung &amp; Abschluss</c:v>
                </c:pt>
                <c:pt idx="5">
                  <c:v>Implementierung</c:v>
                </c:pt>
                <c:pt idx="6">
                  <c:v>Support &amp; Problemlösung</c:v>
                </c:pt>
                <c:pt idx="7">
                  <c:v>Administration</c:v>
                </c:pt>
                <c:pt idx="8">
                  <c:v>Optimierung</c:v>
                </c:pt>
                <c:pt idx="9">
                  <c:v>Laufende Betreuung</c:v>
                </c:pt>
                <c:pt idx="10">
                  <c:v>Vertragsverlängerung</c:v>
                </c:pt>
              </c:strCache>
            </c:strRef>
          </c:cat>
          <c:val>
            <c:numRef>
              <c:f>Sheet1!$B$2:$B$12</c:f>
              <c:numCache>
                <c:formatCode>0</c:formatCode>
                <c:ptCount val="11"/>
                <c:pt idx="0">
                  <c:v>33.03571428571</c:v>
                </c:pt>
                <c:pt idx="1">
                  <c:v>36.011904761899999</c:v>
                </c:pt>
                <c:pt idx="2">
                  <c:v>38.392857142860002</c:v>
                </c:pt>
                <c:pt idx="3">
                  <c:v>41.96428571429</c:v>
                </c:pt>
                <c:pt idx="4">
                  <c:v>40.178571428570002</c:v>
                </c:pt>
                <c:pt idx="5">
                  <c:v>35.119047619050001</c:v>
                </c:pt>
                <c:pt idx="6">
                  <c:v>34.821428571429998</c:v>
                </c:pt>
                <c:pt idx="7">
                  <c:v>37.5</c:v>
                </c:pt>
                <c:pt idx="8">
                  <c:v>36.904761904760001</c:v>
                </c:pt>
                <c:pt idx="9">
                  <c:v>36.607142857139998</c:v>
                </c:pt>
                <c:pt idx="10">
                  <c:v>37.012987012990003</c:v>
                </c:pt>
              </c:numCache>
            </c:numRef>
          </c:val>
          <c:smooth val="0"/>
          <c:extLst>
            <c:ext xmlns:c16="http://schemas.microsoft.com/office/drawing/2014/chart" uri="{C3380CC4-5D6E-409C-BE32-E72D297353CC}">
              <c16:uniqueId val="{00000000-B60C-45A4-B54A-205EEDA7C50E}"/>
            </c:ext>
          </c:extLst>
        </c:ser>
        <c:ser>
          <c:idx val="1"/>
          <c:order val="1"/>
          <c:tx>
            <c:strRef>
              <c:f>Sheet1!$C$1</c:f>
              <c:strCache>
                <c:ptCount val="1"/>
                <c:pt idx="0">
                  <c:v>Intensive KI-Nutzung</c:v>
                </c:pt>
              </c:strCache>
            </c:strRef>
          </c:tx>
          <c:spPr>
            <a:ln w="28575" cap="rnd">
              <a:solidFill>
                <a:schemeClr val="accent3"/>
              </a:solidFill>
              <a:round/>
            </a:ln>
            <a:effectLst/>
          </c:spPr>
          <c:marker>
            <c:symbol val="none"/>
          </c:marker>
          <c:dLbls>
            <c:spPr>
              <a:solidFill>
                <a:schemeClr val="accent3"/>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Erste Recherche</c:v>
                </c:pt>
                <c:pt idx="1">
                  <c:v>Erstkontakt</c:v>
                </c:pt>
                <c:pt idx="2">
                  <c:v>Bedarfsklärung</c:v>
                </c:pt>
                <c:pt idx="3">
                  <c:v>Angebotsbewertung</c:v>
                </c:pt>
                <c:pt idx="4">
                  <c:v>Verhandlung &amp; Abschluss</c:v>
                </c:pt>
                <c:pt idx="5">
                  <c:v>Implementierung</c:v>
                </c:pt>
                <c:pt idx="6">
                  <c:v>Support &amp; Problemlösung</c:v>
                </c:pt>
                <c:pt idx="7">
                  <c:v>Administration</c:v>
                </c:pt>
                <c:pt idx="8">
                  <c:v>Optimierung</c:v>
                </c:pt>
                <c:pt idx="9">
                  <c:v>Laufende Betreuung</c:v>
                </c:pt>
                <c:pt idx="10">
                  <c:v>Vertragsverlängerung</c:v>
                </c:pt>
              </c:strCache>
            </c:strRef>
          </c:cat>
          <c:val>
            <c:numRef>
              <c:f>Sheet1!$C$2:$C$12</c:f>
              <c:numCache>
                <c:formatCode>0</c:formatCode>
                <c:ptCount val="11"/>
                <c:pt idx="0">
                  <c:v>37.142857142860002</c:v>
                </c:pt>
                <c:pt idx="1">
                  <c:v>43.809523809520002</c:v>
                </c:pt>
                <c:pt idx="2">
                  <c:v>39.047619047620003</c:v>
                </c:pt>
                <c:pt idx="3">
                  <c:v>45.71428571429</c:v>
                </c:pt>
                <c:pt idx="4">
                  <c:v>52.380952380949999</c:v>
                </c:pt>
                <c:pt idx="5">
                  <c:v>40.952380952379997</c:v>
                </c:pt>
                <c:pt idx="6">
                  <c:v>37.142857142860002</c:v>
                </c:pt>
                <c:pt idx="7">
                  <c:v>41.904761904760001</c:v>
                </c:pt>
                <c:pt idx="8">
                  <c:v>44.761904761899999</c:v>
                </c:pt>
                <c:pt idx="9">
                  <c:v>40.952380952379997</c:v>
                </c:pt>
                <c:pt idx="10">
                  <c:v>42.424242424239999</c:v>
                </c:pt>
              </c:numCache>
            </c:numRef>
          </c:val>
          <c:smooth val="0"/>
          <c:extLst>
            <c:ext xmlns:c16="http://schemas.microsoft.com/office/drawing/2014/chart" uri="{C3380CC4-5D6E-409C-BE32-E72D297353CC}">
              <c16:uniqueId val="{00000001-B60C-45A4-B54A-205EEDA7C50E}"/>
            </c:ext>
          </c:extLst>
        </c:ser>
        <c:dLbls>
          <c:showLegendKey val="0"/>
          <c:showVal val="0"/>
          <c:showCatName val="0"/>
          <c:showSerName val="0"/>
          <c:showPercent val="0"/>
          <c:showBubbleSize val="0"/>
        </c:dLbls>
        <c:smooth val="0"/>
        <c:axId val="975711672"/>
        <c:axId val="975714624"/>
      </c:lineChart>
      <c:catAx>
        <c:axId val="975711672"/>
        <c:scaling>
          <c:orientation val="minMax"/>
        </c:scaling>
        <c:delete val="1"/>
        <c:axPos val="b"/>
        <c:numFmt formatCode="General" sourceLinked="1"/>
        <c:majorTickMark val="in"/>
        <c:minorTickMark val="none"/>
        <c:tickLblPos val="nextTo"/>
        <c:crossAx val="975714624"/>
        <c:crosses val="autoZero"/>
        <c:auto val="1"/>
        <c:lblAlgn val="ctr"/>
        <c:lblOffset val="100"/>
        <c:noMultiLvlLbl val="0"/>
      </c:catAx>
      <c:valAx>
        <c:axId val="975714624"/>
        <c:scaling>
          <c:orientation val="minMax"/>
          <c:min val="3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975711672"/>
        <c:crosses val="autoZero"/>
        <c:crossBetween val="between"/>
      </c:valAx>
      <c:spPr>
        <a:noFill/>
        <a:ln>
          <a:noFill/>
        </a:ln>
        <a:effectLst/>
      </c:spPr>
    </c:plotArea>
    <c:legend>
      <c:legendPos val="t"/>
      <c:layout>
        <c:manualLayout>
          <c:xMode val="edge"/>
          <c:yMode val="edge"/>
          <c:x val="0.1605004349620214"/>
          <c:y val="9.5390041729798175E-2"/>
          <c:w val="0.53556358571781959"/>
          <c:h val="6.007301587301587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j-lt"/>
                <a:ea typeface="+mn-ea"/>
                <a:cs typeface="+mn-cs"/>
              </a:defRPr>
            </a:pPr>
            <a:r>
              <a:rPr lang="de-DE" sz="1600" b="1" i="0" noProof="0">
                <a:effectLst/>
                <a:latin typeface="+mj-lt"/>
              </a:rPr>
              <a:t>DACH-Entscheider: Vorteile des KI-Einsatzes</a:t>
            </a:r>
            <a:endParaRPr lang="de-DE" sz="1600" b="0" i="0" noProof="0">
              <a:effectLst/>
              <a:latin typeface="+mj-lt"/>
            </a:endParaRPr>
          </a:p>
        </c:rich>
      </c:tx>
      <c:layout>
        <c:manualLayout>
          <c:xMode val="edge"/>
          <c:yMode val="edge"/>
          <c:x val="0.22895422725904496"/>
          <c:y val="1.469907407407407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j-lt"/>
              <a:ea typeface="+mn-ea"/>
              <a:cs typeface="+mn-cs"/>
            </a:defRPr>
          </a:pPr>
          <a:endParaRPr lang="de-DE"/>
        </a:p>
      </c:txPr>
    </c:title>
    <c:autoTitleDeleted val="0"/>
    <c:plotArea>
      <c:layout>
        <c:manualLayout>
          <c:layoutTarget val="inner"/>
          <c:xMode val="edge"/>
          <c:yMode val="edge"/>
          <c:x val="0.62874747750275584"/>
          <c:y val="0.10565112952538919"/>
          <c:w val="0.35406505371626928"/>
          <c:h val="0.81491919191919193"/>
        </c:manualLayout>
      </c:layout>
      <c:barChart>
        <c:barDir val="bar"/>
        <c:grouping val="clustered"/>
        <c:varyColors val="0"/>
        <c:ser>
          <c:idx val="0"/>
          <c:order val="0"/>
          <c:tx>
            <c:strRef>
              <c:f>Sheet1!$B$1</c:f>
              <c:strCache>
                <c:ptCount val="1"/>
                <c:pt idx="0">
                  <c:v>YoY %pt</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0-13B2-4D79-9039-88379532549D}"/>
              </c:ext>
            </c:extLst>
          </c:dPt>
          <c:dPt>
            <c:idx val="1"/>
            <c:invertIfNegative val="0"/>
            <c:bubble3D val="0"/>
            <c:extLst>
              <c:ext xmlns:c16="http://schemas.microsoft.com/office/drawing/2014/chart" uri="{C3380CC4-5D6E-409C-BE32-E72D297353CC}">
                <c16:uniqueId val="{00000001-13B2-4D79-9039-88379532549D}"/>
              </c:ext>
            </c:extLst>
          </c:dPt>
          <c:dPt>
            <c:idx val="2"/>
            <c:invertIfNegative val="0"/>
            <c:bubble3D val="0"/>
            <c:extLst>
              <c:ext xmlns:c16="http://schemas.microsoft.com/office/drawing/2014/chart" uri="{C3380CC4-5D6E-409C-BE32-E72D297353CC}">
                <c16:uniqueId val="{00000002-13B2-4D79-9039-88379532549D}"/>
              </c:ext>
            </c:extLst>
          </c:dPt>
          <c:dPt>
            <c:idx val="3"/>
            <c:invertIfNegative val="0"/>
            <c:bubble3D val="0"/>
            <c:extLst>
              <c:ext xmlns:c16="http://schemas.microsoft.com/office/drawing/2014/chart" uri="{C3380CC4-5D6E-409C-BE32-E72D297353CC}">
                <c16:uniqueId val="{00000003-13B2-4D79-9039-88379532549D}"/>
              </c:ext>
            </c:extLst>
          </c:dPt>
          <c:dPt>
            <c:idx val="4"/>
            <c:invertIfNegative val="0"/>
            <c:bubble3D val="0"/>
            <c:extLst>
              <c:ext xmlns:c16="http://schemas.microsoft.com/office/drawing/2014/chart" uri="{C3380CC4-5D6E-409C-BE32-E72D297353CC}">
                <c16:uniqueId val="{00000004-13B2-4D79-9039-88379532549D}"/>
              </c:ext>
            </c:extLst>
          </c:dPt>
          <c:dPt>
            <c:idx val="5"/>
            <c:invertIfNegative val="0"/>
            <c:bubble3D val="0"/>
            <c:extLst>
              <c:ext xmlns:c16="http://schemas.microsoft.com/office/drawing/2014/chart" uri="{C3380CC4-5D6E-409C-BE32-E72D297353CC}">
                <c16:uniqueId val="{00000005-13B2-4D79-9039-88379532549D}"/>
              </c:ext>
            </c:extLst>
          </c:dPt>
          <c:dLbls>
            <c:numFmt formatCode="#,##0"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Produkt- &amp; Serviceinnovation</c:v>
                </c:pt>
                <c:pt idx="1">
                  <c:v>Schnellere Transaktionen</c:v>
                </c:pt>
                <c:pt idx="2">
                  <c:v>Lieferkettenoptimierung</c:v>
                </c:pt>
                <c:pt idx="3">
                  <c:v>Bessere Qualitätssicherung</c:v>
                </c:pt>
                <c:pt idx="4">
                  <c:v>24/7-Support</c:v>
                </c:pt>
                <c:pt idx="5">
                  <c:v>Niedrigere Kosten</c:v>
                </c:pt>
              </c:strCache>
            </c:strRef>
          </c:cat>
          <c:val>
            <c:numRef>
              <c:f>Sheet1!$B$2:$B$7</c:f>
              <c:numCache>
                <c:formatCode>0.0</c:formatCode>
                <c:ptCount val="6"/>
                <c:pt idx="0">
                  <c:v>33.870967741939999</c:v>
                </c:pt>
                <c:pt idx="1">
                  <c:v>32.795698924729997</c:v>
                </c:pt>
                <c:pt idx="2">
                  <c:v>32.795698924729997</c:v>
                </c:pt>
                <c:pt idx="3">
                  <c:v>32.258064516129998</c:v>
                </c:pt>
                <c:pt idx="4">
                  <c:v>31.720430107529999</c:v>
                </c:pt>
                <c:pt idx="5">
                  <c:v>31.720430107529999</c:v>
                </c:pt>
              </c:numCache>
            </c:numRef>
          </c:val>
          <c:extLst>
            <c:ext xmlns:c16="http://schemas.microsoft.com/office/drawing/2014/chart" uri="{C3380CC4-5D6E-409C-BE32-E72D297353CC}">
              <c16:uniqueId val="{00000006-13B2-4D79-9039-88379532549D}"/>
            </c:ext>
          </c:extLst>
        </c:ser>
        <c:dLbls>
          <c:showLegendKey val="0"/>
          <c:showVal val="0"/>
          <c:showCatName val="0"/>
          <c:showSerName val="0"/>
          <c:showPercent val="0"/>
          <c:showBubbleSize val="0"/>
        </c:dLbls>
        <c:gapWidth val="182"/>
        <c:axId val="189037375"/>
        <c:axId val="189035455"/>
      </c:barChart>
      <c:catAx>
        <c:axId val="189037375"/>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9035455"/>
        <c:crosses val="autoZero"/>
        <c:auto val="1"/>
        <c:lblAlgn val="ctr"/>
        <c:lblOffset val="100"/>
        <c:noMultiLvlLbl val="0"/>
      </c:catAx>
      <c:valAx>
        <c:axId val="189035455"/>
        <c:scaling>
          <c:orientation val="minMax"/>
        </c:scaling>
        <c:delete val="1"/>
        <c:axPos val="t"/>
        <c:numFmt formatCode="0.0" sourceLinked="1"/>
        <c:majorTickMark val="out"/>
        <c:minorTickMark val="none"/>
        <c:tickLblPos val="nextTo"/>
        <c:crossAx val="189037375"/>
        <c:crosses val="autoZero"/>
        <c:crossBetween val="between"/>
      </c:valAx>
      <c:spPr>
        <a:noFill/>
        <a:ln>
          <a:noFill/>
        </a:ln>
        <a:effectLst/>
      </c:spPr>
    </c:plotArea>
    <c:plotVisOnly val="1"/>
    <c:dispBlanksAs val="gap"/>
    <c:showDLblsOverMax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latin typeface="Aptos Narrow" panose="020B00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645905027895867E-2"/>
          <c:y val="3.6215390581820862E-2"/>
          <c:w val="0.92270818994420822"/>
          <c:h val="0.76243775120451596"/>
        </c:manualLayout>
      </c:layout>
      <c:barChart>
        <c:barDir val="col"/>
        <c:grouping val="clustered"/>
        <c:varyColors val="1"/>
        <c:ser>
          <c:idx val="0"/>
          <c:order val="0"/>
          <c:tx>
            <c:strRef>
              <c:f>Sheet1!$A$2</c:f>
              <c:strCache>
                <c:ptCount val="1"/>
                <c:pt idx="0">
                  <c:v>Purchase cycle (days)</c:v>
                </c:pt>
              </c:strCache>
            </c:strRef>
          </c:tx>
          <c:spPr>
            <a:solidFill>
              <a:schemeClr val="accent1"/>
            </a:solidFill>
            <a:ln>
              <a:noFill/>
            </a:ln>
            <a:effectLst/>
          </c:spPr>
          <c:invertIfNegative val="0"/>
          <c:dPt>
            <c:idx val="0"/>
            <c:invertIfNegative val="0"/>
            <c:bubble3D val="0"/>
            <c:spPr>
              <a:solidFill>
                <a:schemeClr val="accent3">
                  <a:lumMod val="40000"/>
                  <a:lumOff val="60000"/>
                </a:schemeClr>
              </a:solidFill>
              <a:ln>
                <a:noFill/>
              </a:ln>
              <a:effectLst/>
            </c:spPr>
            <c:extLst>
              <c:ext xmlns:c16="http://schemas.microsoft.com/office/drawing/2014/chart" uri="{C3380CC4-5D6E-409C-BE32-E72D297353CC}">
                <c16:uniqueId val="{00000001-6CD3-4598-89C9-18A6C3272AF1}"/>
              </c:ext>
            </c:extLst>
          </c:dPt>
          <c:dPt>
            <c:idx val="1"/>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3-6CD3-4598-89C9-18A6C3272AF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6CD3-4598-89C9-18A6C3272AF1}"/>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Gut</c:v>
                </c:pt>
                <c:pt idx="1">
                  <c:v>Stark</c:v>
                </c:pt>
                <c:pt idx="2">
                  <c:v>Herausragend</c:v>
                </c:pt>
              </c:strCache>
            </c:strRef>
          </c:cat>
          <c:val>
            <c:numRef>
              <c:f>Sheet1!$B$2:$D$2</c:f>
              <c:numCache>
                <c:formatCode>0</c:formatCode>
                <c:ptCount val="3"/>
                <c:pt idx="0">
                  <c:v>433.09289593419999</c:v>
                </c:pt>
                <c:pt idx="1">
                  <c:v>292.53117699905999</c:v>
                </c:pt>
                <c:pt idx="2">
                  <c:v>216.02631578947998</c:v>
                </c:pt>
              </c:numCache>
            </c:numRef>
          </c:val>
          <c:extLst>
            <c:ext xmlns:c16="http://schemas.microsoft.com/office/drawing/2014/chart" uri="{C3380CC4-5D6E-409C-BE32-E72D297353CC}">
              <c16:uniqueId val="{00000006-6CD3-4598-89C9-18A6C3272AF1}"/>
            </c:ext>
          </c:extLst>
        </c:ser>
        <c:dLbls>
          <c:showLegendKey val="0"/>
          <c:showVal val="0"/>
          <c:showCatName val="0"/>
          <c:showSerName val="0"/>
          <c:showPercent val="0"/>
          <c:showBubbleSize val="0"/>
        </c:dLbls>
        <c:gapWidth val="100"/>
        <c:overlap val="-27"/>
        <c:axId val="761797744"/>
        <c:axId val="761795120"/>
      </c:barChart>
      <c:catAx>
        <c:axId val="76179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761795120"/>
        <c:crosses val="autoZero"/>
        <c:auto val="1"/>
        <c:lblAlgn val="ctr"/>
        <c:lblOffset val="100"/>
        <c:noMultiLvlLbl val="0"/>
      </c:catAx>
      <c:valAx>
        <c:axId val="761795120"/>
        <c:scaling>
          <c:orientation val="minMax"/>
        </c:scaling>
        <c:delete val="1"/>
        <c:axPos val="l"/>
        <c:numFmt formatCode="0" sourceLinked="1"/>
        <c:majorTickMark val="out"/>
        <c:minorTickMark val="none"/>
        <c:tickLblPos val="nextTo"/>
        <c:crossAx val="761797744"/>
        <c:crosses val="autoZero"/>
        <c:crossBetween val="between"/>
      </c:valAx>
      <c:spPr>
        <a:noFill/>
        <a:ln>
          <a:noFill/>
        </a:ln>
        <a:effectLst/>
      </c:spPr>
    </c:plotArea>
    <c:plotVisOnly val="1"/>
    <c:dispBlanksAs val="gap"/>
    <c:showDLblsOverMax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Sheet1!$A$2:$A$6</cx:f>
        <cx:lvl ptCount="5">
          <cx:pt idx="0">2021</cx:pt>
          <cx:pt idx="1">2022</cx:pt>
          <cx:pt idx="2">2023</cx:pt>
          <cx:pt idx="3">2024</cx:pt>
          <cx:pt idx="4">2025</cx:pt>
        </cx:lvl>
      </cx:strDim>
      <cx:numDim type="val">
        <cx:f>Sheet1!$B$2:$B$6</cx:f>
        <cx:lvl ptCount="5" formatCode="0.00">
          <cx:pt idx="0">0.44113842533700032</cx:pt>
          <cx:pt idx="1">0.10225058075400018</cx:pt>
          <cx:pt idx="2">0.038723676606000179</cx:pt>
          <cx:pt idx="3">0.046656966512999887</cx:pt>
          <cx:pt idx="4">0.086563159578000093</cx:pt>
        </cx:lvl>
      </cx:numDim>
    </cx:data>
  </cx:chartData>
  <cx:chart>
    <cx:title pos="t" align="ctr" overlay="0">
      <cx:tx>
        <cx:txData>
          <cx:v/>
        </cx:txData>
      </cx:tx>
      <cx:txPr>
        <a:bodyPr spcFirstLastPara="1" vertOverflow="ellipsis" horzOverflow="overflow" wrap="square" lIns="0" tIns="0" rIns="0" bIns="0" anchor="ctr" anchorCtr="1"/>
        <a:lstStyle/>
        <a:p>
          <a:pPr algn="ctr" rtl="0">
            <a:defRPr>
              <a:solidFill>
                <a:schemeClr val="tx1"/>
              </a:solidFill>
            </a:defRPr>
          </a:pPr>
          <a:endParaRPr lang="en-US" sz="1862" b="0" i="0" u="none" strike="noStrike" baseline="0">
            <a:solidFill>
              <a:schemeClr val="tx1"/>
            </a:solidFill>
            <a:latin typeface="Proxima Nova"/>
          </a:endParaRPr>
        </a:p>
      </cx:txPr>
    </cx:title>
    <cx:plotArea>
      <cx:plotAreaRegion>
        <cx:series layoutId="funnel" uniqueId="{4FD19955-78C7-4C8B-BA01-6FF6D8AC25EE}">
          <cx:tx>
            <cx:txData>
              <cx:f>Sheet1!$B$1</cx:f>
              <cx:v>Gap winner vs runner up</cx:v>
            </cx:txData>
          </cx:tx>
          <cx:spPr>
            <a:solidFill>
              <a:schemeClr val="accent2">
                <a:lumMod val="20000"/>
                <a:lumOff val="80000"/>
              </a:schemeClr>
            </a:solidFill>
          </cx:spPr>
          <cx:dataId val="0"/>
        </cx:series>
      </cx:plotAreaRegion>
      <cx:axis id="0">
        <cx:catScaling gapWidth="1.01999998"/>
        <cx:tickLabels/>
        <cx:spPr>
          <a:ln>
            <a:noFill/>
          </a:ln>
        </cx:spPr>
        <cx:txPr>
          <a:bodyPr vertOverflow="overflow" horzOverflow="overflow" wrap="square" lIns="0" tIns="0" rIns="0" bIns="0"/>
          <a:lstStyle/>
          <a:p>
            <a:pPr algn="ctr" rtl="0">
              <a:defRPr sz="1200" b="1" i="0">
                <a:solidFill>
                  <a:schemeClr val="tx1"/>
                </a:solidFill>
                <a:latin typeface="+mn-lt"/>
                <a:ea typeface="Proxima Nova" panose="020B0604020202020204" charset="0"/>
                <a:cs typeface="Proxima Nova" panose="020B0604020202020204" charset="0"/>
              </a:defRPr>
            </a:pPr>
            <a:endParaRPr lang="en-GB" sz="1200" b="1">
              <a:solidFill>
                <a:schemeClr val="tx1"/>
              </a:solidFill>
              <a:latin typeface="+mn-lt"/>
            </a:endParaRPr>
          </a:p>
        </cx:txPr>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Reversed" id="23">
  <a:schemeClr val="accent3"/>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04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3815-02FE-1962-1CE9-9A273CED9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3DDC9-8876-2708-8175-755394AF35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103636-30F2-6392-E368-3099268406EC}"/>
              </a:ext>
            </a:extLst>
          </p:cNvPr>
          <p:cNvSpPr>
            <a:spLocks noGrp="1"/>
          </p:cNvSpPr>
          <p:nvPr>
            <p:ph type="body" idx="1"/>
          </p:nvPr>
        </p:nvSpPr>
        <p:spPr/>
        <p:txBody>
          <a:bodyPr/>
          <a:lstStyle/>
          <a:p>
            <a:pPr rtl="0" fontAlgn="base"/>
            <a:endParaRPr lang="de" sz="1200" b="1" i="0" u="none" strike="noStrike"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458D038-E63C-345A-20EF-266946349B63}"/>
              </a:ext>
            </a:extLst>
          </p:cNvPr>
          <p:cNvSpPr>
            <a:spLocks noGrp="1"/>
          </p:cNvSpPr>
          <p:nvPr>
            <p:ph type="sldNum" sz="quarter" idx="5"/>
          </p:nvPr>
        </p:nvSpPr>
        <p:spPr/>
        <p:txBody>
          <a:bodyPr/>
          <a:lstStyle/>
          <a:p>
            <a:fld id="{CDA502A8-8C5C-4893-8B5D-65CFE332F2EA}" type="slidenum">
              <a:rPr lang="en-GB" smtClean="0"/>
              <a:t>1</a:t>
            </a:fld>
            <a:endParaRPr lang="en-GB"/>
          </a:p>
        </p:txBody>
      </p:sp>
    </p:spTree>
    <p:extLst>
      <p:ext uri="{BB962C8B-B14F-4D97-AF65-F5344CB8AC3E}">
        <p14:creationId xmlns:p14="http://schemas.microsoft.com/office/powerpoint/2010/main" val="2858497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45576-0B50-909F-3759-4B773CEBF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C9AD2-3AEA-FA8E-775B-463098940A9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0DE795-A784-82CB-18FE-8F5CA6D92476}"/>
              </a:ext>
            </a:extLst>
          </p:cNvPr>
          <p:cNvSpPr>
            <a:spLocks noGrp="1"/>
          </p:cNvSpPr>
          <p:nvPr>
            <p:ph type="body" idx="1"/>
          </p:nvPr>
        </p:nvSpPr>
        <p:spPr/>
        <p:txBody>
          <a:bodyPr/>
          <a:lstStyle/>
          <a:p>
            <a:endParaRPr lang="de"/>
          </a:p>
        </p:txBody>
      </p:sp>
      <p:sp>
        <p:nvSpPr>
          <p:cNvPr id="4" name="Slide Number Placeholder 3">
            <a:extLst>
              <a:ext uri="{FF2B5EF4-FFF2-40B4-BE49-F238E27FC236}">
                <a16:creationId xmlns:a16="http://schemas.microsoft.com/office/drawing/2014/main" id="{DE4B0A44-770B-8417-821C-42511C7F3A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22D854-D68B-234B-B074-97682982E213}" type="slidenum">
              <a:rPr kumimoji="0" lang="en-GB"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321384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DBCF7-7A08-8096-F242-6F5A892EA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86E00-B487-EDEE-200D-D4F33D7A31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A9201F-D83B-2234-3096-C992F27BB4D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762AD06-5945-768B-7008-C936B1308739}"/>
              </a:ext>
            </a:extLst>
          </p:cNvPr>
          <p:cNvSpPr>
            <a:spLocks noGrp="1"/>
          </p:cNvSpPr>
          <p:nvPr>
            <p:ph type="sldNum" sz="quarter" idx="5"/>
          </p:nvPr>
        </p:nvSpPr>
        <p:spPr/>
        <p:txBody>
          <a:bodyPr/>
          <a:lstStyle/>
          <a:p>
            <a:fld id="{CDA502A8-8C5C-4893-8B5D-65CFE332F2EA}" type="slidenum">
              <a:rPr lang="en-GB" smtClean="0"/>
              <a:t>4</a:t>
            </a:fld>
            <a:endParaRPr lang="en-GB"/>
          </a:p>
        </p:txBody>
      </p:sp>
    </p:spTree>
    <p:extLst>
      <p:ext uri="{BB962C8B-B14F-4D97-AF65-F5344CB8AC3E}">
        <p14:creationId xmlns:p14="http://schemas.microsoft.com/office/powerpoint/2010/main" val="163414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5</a:t>
            </a:fld>
            <a:endParaRPr lang="en-GB"/>
          </a:p>
        </p:txBody>
      </p:sp>
    </p:spTree>
    <p:extLst>
      <p:ext uri="{BB962C8B-B14F-4D97-AF65-F5344CB8AC3E}">
        <p14:creationId xmlns:p14="http://schemas.microsoft.com/office/powerpoint/2010/main" val="923648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6</a:t>
            </a:fld>
            <a:endParaRPr lang="en-GB"/>
          </a:p>
        </p:txBody>
      </p:sp>
    </p:spTree>
    <p:extLst>
      <p:ext uri="{BB962C8B-B14F-4D97-AF65-F5344CB8AC3E}">
        <p14:creationId xmlns:p14="http://schemas.microsoft.com/office/powerpoint/2010/main" val="1104123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B9A0E-3C8B-B9DB-267F-3AE5C8D95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A8311-904F-6A10-FB60-1040A394931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942F16D-9B37-8794-EEE7-75867CA76A5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B1F9E91-696F-9BB5-C825-7982A0E41D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22D854-D68B-234B-B074-97682982E213}" type="slidenum">
              <a:rPr kumimoji="0" lang="en-GB"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19277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3B8C1-C270-3229-2A46-ABC32736D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AA4F8-5675-1922-9027-79E566AE96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5ADEDF-5E86-0A3D-47AA-070EFB7FF28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E8F1C9F-032A-1767-3B06-2B95C321419C}"/>
              </a:ext>
            </a:extLst>
          </p:cNvPr>
          <p:cNvSpPr>
            <a:spLocks noGrp="1"/>
          </p:cNvSpPr>
          <p:nvPr>
            <p:ph type="sldNum" sz="quarter" idx="5"/>
          </p:nvPr>
        </p:nvSpPr>
        <p:spPr/>
        <p:txBody>
          <a:bodyPr/>
          <a:lstStyle/>
          <a:p>
            <a:fld id="{CDA502A8-8C5C-4893-8B5D-65CFE332F2EA}" type="slidenum">
              <a:rPr lang="en-GB" smtClean="0"/>
              <a:t>8</a:t>
            </a:fld>
            <a:endParaRPr lang="en-GB"/>
          </a:p>
        </p:txBody>
      </p:sp>
    </p:spTree>
    <p:extLst>
      <p:ext uri="{BB962C8B-B14F-4D97-AF65-F5344CB8AC3E}">
        <p14:creationId xmlns:p14="http://schemas.microsoft.com/office/powerpoint/2010/main" val="3850208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BF1199-FB81-2E49-8496-334EDC96AA1B}" type="slidenum">
              <a:rPr kumimoji="0" lang="en-GB"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87553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9A12C-7774-72B2-AACD-D71474425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569F0-9038-A8A6-46B5-5CF0FD8A6D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7F778BD-4185-C1FF-84D2-6E5010DDF3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D236BA6-6A7C-01A6-2CB8-B26ACF0E40BE}"/>
              </a:ext>
            </a:extLst>
          </p:cNvPr>
          <p:cNvSpPr>
            <a:spLocks noGrp="1"/>
          </p:cNvSpPr>
          <p:nvPr>
            <p:ph type="sldNum" sz="quarter" idx="5"/>
          </p:nvPr>
        </p:nvSpPr>
        <p:spPr/>
        <p:txBody>
          <a:bodyPr/>
          <a:lstStyle/>
          <a:p>
            <a:fld id="{CDA502A8-8C5C-4893-8B5D-65CFE332F2EA}" type="slidenum">
              <a:rPr lang="en-GB" smtClean="0"/>
              <a:t>10</a:t>
            </a:fld>
            <a:endParaRPr lang="en-GB"/>
          </a:p>
        </p:txBody>
      </p:sp>
    </p:spTree>
    <p:extLst>
      <p:ext uri="{BB962C8B-B14F-4D97-AF65-F5344CB8AC3E}">
        <p14:creationId xmlns:p14="http://schemas.microsoft.com/office/powerpoint/2010/main" val="3705273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11</a:t>
            </a:fld>
            <a:endParaRPr lang="en-GB"/>
          </a:p>
        </p:txBody>
      </p:sp>
    </p:spTree>
    <p:extLst>
      <p:ext uri="{BB962C8B-B14F-4D97-AF65-F5344CB8AC3E}">
        <p14:creationId xmlns:p14="http://schemas.microsoft.com/office/powerpoint/2010/main" val="969841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0157E-E0C0-35A7-0069-80374C502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FBEA9-763D-571B-7011-DC25DF6963E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D5835E4-AF21-4341-CE65-D7475AC6095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82E614-C1A8-BBAE-4E62-04B84133E967}"/>
              </a:ext>
            </a:extLst>
          </p:cNvPr>
          <p:cNvSpPr>
            <a:spLocks noGrp="1"/>
          </p:cNvSpPr>
          <p:nvPr>
            <p:ph type="sldNum" sz="quarter" idx="5"/>
          </p:nvPr>
        </p:nvSpPr>
        <p:spPr/>
        <p:txBody>
          <a:bodyPr/>
          <a:lstStyle/>
          <a:p>
            <a:fld id="{CDA502A8-8C5C-4893-8B5D-65CFE332F2EA}" type="slidenum">
              <a:rPr lang="en-GB" smtClean="0"/>
              <a:t>12</a:t>
            </a:fld>
            <a:endParaRPr lang="en-GB"/>
          </a:p>
        </p:txBody>
      </p:sp>
    </p:spTree>
    <p:extLst>
      <p:ext uri="{BB962C8B-B14F-4D97-AF65-F5344CB8AC3E}">
        <p14:creationId xmlns:p14="http://schemas.microsoft.com/office/powerpoint/2010/main" val="745349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6E05-614B-E489-BCAA-D997E30E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21CCC-A0F5-AE45-0FE1-53074304EF9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818E09-4690-E143-A079-6E057B03167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12E101D-A69B-509D-3C96-B2B25BB99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22D854-D68B-234B-B074-97682982E213}" type="slidenum">
              <a:rPr kumimoji="0" lang="en-GB"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03068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C2272-F1BC-D3F3-6717-CD056EBC2A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F8E50-6AF0-8EED-477A-7AC5D78898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05D795-34A6-0C66-D61B-98262FA8AFB8}"/>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Halcom-ExtraBold" panose="020F0302020204030204"/>
              <a:ea typeface="+mn-ea"/>
              <a:cs typeface="+mn-cs"/>
            </a:endParaRPr>
          </a:p>
        </p:txBody>
      </p:sp>
      <p:sp>
        <p:nvSpPr>
          <p:cNvPr id="4" name="Slide Number Placeholder 3">
            <a:extLst>
              <a:ext uri="{FF2B5EF4-FFF2-40B4-BE49-F238E27FC236}">
                <a16:creationId xmlns:a16="http://schemas.microsoft.com/office/drawing/2014/main" id="{F6965E87-CE07-8B1B-3039-F62A17B08356}"/>
              </a:ext>
            </a:extLst>
          </p:cNvPr>
          <p:cNvSpPr>
            <a:spLocks noGrp="1"/>
          </p:cNvSpPr>
          <p:nvPr>
            <p:ph type="sldNum" sz="quarter" idx="5"/>
          </p:nvPr>
        </p:nvSpPr>
        <p:spPr/>
        <p:txBody>
          <a:bodyPr/>
          <a:lstStyle/>
          <a:p>
            <a:fld id="{CDA502A8-8C5C-4893-8B5D-65CFE332F2EA}" type="slidenum">
              <a:rPr lang="en-GB" smtClean="0"/>
              <a:t>14</a:t>
            </a:fld>
            <a:endParaRPr lang="en-GB"/>
          </a:p>
        </p:txBody>
      </p:sp>
    </p:spTree>
    <p:extLst>
      <p:ext uri="{BB962C8B-B14F-4D97-AF65-F5344CB8AC3E}">
        <p14:creationId xmlns:p14="http://schemas.microsoft.com/office/powerpoint/2010/main" val="1412678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15</a:t>
            </a:fld>
            <a:endParaRPr lang="en-GB"/>
          </a:p>
        </p:txBody>
      </p:sp>
    </p:spTree>
    <p:extLst>
      <p:ext uri="{BB962C8B-B14F-4D97-AF65-F5344CB8AC3E}">
        <p14:creationId xmlns:p14="http://schemas.microsoft.com/office/powerpoint/2010/main" val="2703118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AC9B2-AB5B-CA61-FD1E-F2FF212AA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07A1F-C040-DE48-BDC1-DAF4A6FBDF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9513B2-0981-AECD-2C68-384EF454A46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BB7357A-B84B-CABD-A79F-86A1B82B4A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A502A8-8C5C-4893-8B5D-65CFE332F2E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7258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17</a:t>
            </a:fld>
            <a:endParaRPr lang="en-GB"/>
          </a:p>
        </p:txBody>
      </p:sp>
    </p:spTree>
    <p:extLst>
      <p:ext uri="{BB962C8B-B14F-4D97-AF65-F5344CB8AC3E}">
        <p14:creationId xmlns:p14="http://schemas.microsoft.com/office/powerpoint/2010/main" val="3770913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74185-0783-4058-D8F1-6CA93B0DD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09558B-23A7-49DA-730F-4DA057042B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B26D0F-0F4F-46C5-807E-3C647D774D0B}"/>
              </a:ext>
            </a:extLst>
          </p:cNvPr>
          <p:cNvSpPr>
            <a:spLocks noGrp="1"/>
          </p:cNvSpPr>
          <p:nvPr>
            <p:ph type="body" idx="1"/>
          </p:nvPr>
        </p:nvSpPr>
        <p:spPr/>
        <p:txBody>
          <a:bodyPr/>
          <a:lstStyle/>
          <a:p>
            <a:endParaRPr lang="de" b="0"/>
          </a:p>
        </p:txBody>
      </p:sp>
      <p:sp>
        <p:nvSpPr>
          <p:cNvPr id="4" name="Slide Number Placeholder 3">
            <a:extLst>
              <a:ext uri="{FF2B5EF4-FFF2-40B4-BE49-F238E27FC236}">
                <a16:creationId xmlns:a16="http://schemas.microsoft.com/office/drawing/2014/main" id="{2FE763A9-B74C-47BA-8FFD-D36025DAA6D7}"/>
              </a:ext>
            </a:extLst>
          </p:cNvPr>
          <p:cNvSpPr>
            <a:spLocks noGrp="1"/>
          </p:cNvSpPr>
          <p:nvPr>
            <p:ph type="sldNum" sz="quarter" idx="5"/>
          </p:nvPr>
        </p:nvSpPr>
        <p:spPr/>
        <p:txBody>
          <a:bodyPr/>
          <a:lstStyle/>
          <a:p>
            <a:fld id="{CDA502A8-8C5C-4893-8B5D-65CFE332F2EA}" type="slidenum">
              <a:rPr lang="en-GB" smtClean="0"/>
              <a:t>18</a:t>
            </a:fld>
            <a:endParaRPr lang="en-GB"/>
          </a:p>
        </p:txBody>
      </p:sp>
    </p:spTree>
    <p:extLst>
      <p:ext uri="{BB962C8B-B14F-4D97-AF65-F5344CB8AC3E}">
        <p14:creationId xmlns:p14="http://schemas.microsoft.com/office/powerpoint/2010/main" val="900484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19</a:t>
            </a:fld>
            <a:endParaRPr lang="en-GB"/>
          </a:p>
        </p:txBody>
      </p:sp>
    </p:spTree>
    <p:extLst>
      <p:ext uri="{BB962C8B-B14F-4D97-AF65-F5344CB8AC3E}">
        <p14:creationId xmlns:p14="http://schemas.microsoft.com/office/powerpoint/2010/main" val="121888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9673-7C9E-0B3C-F350-EFAA38AF4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850CD-0B77-E6DC-247E-0A7D840761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DE209B5-EA2E-4749-8775-995BD5F2113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40E6E1A-77C7-5127-A6AE-1FDB52820382}"/>
              </a:ext>
            </a:extLst>
          </p:cNvPr>
          <p:cNvSpPr>
            <a:spLocks noGrp="1"/>
          </p:cNvSpPr>
          <p:nvPr>
            <p:ph type="sldNum" sz="quarter" idx="5"/>
          </p:nvPr>
        </p:nvSpPr>
        <p:spPr/>
        <p:txBody>
          <a:bodyPr/>
          <a:lstStyle/>
          <a:p>
            <a:fld id="{CDA502A8-8C5C-4893-8B5D-65CFE332F2EA}" type="slidenum">
              <a:rPr lang="en-GB" smtClean="0"/>
              <a:t>20</a:t>
            </a:fld>
            <a:endParaRPr lang="en-GB"/>
          </a:p>
        </p:txBody>
      </p:sp>
    </p:spTree>
    <p:extLst>
      <p:ext uri="{BB962C8B-B14F-4D97-AF65-F5344CB8AC3E}">
        <p14:creationId xmlns:p14="http://schemas.microsoft.com/office/powerpoint/2010/main" val="2145079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21</a:t>
            </a:fld>
            <a:endParaRPr lang="en-GB"/>
          </a:p>
        </p:txBody>
      </p:sp>
    </p:spTree>
    <p:extLst>
      <p:ext uri="{BB962C8B-B14F-4D97-AF65-F5344CB8AC3E}">
        <p14:creationId xmlns:p14="http://schemas.microsoft.com/office/powerpoint/2010/main" val="3488665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22</a:t>
            </a:fld>
            <a:endParaRPr lang="en-GB"/>
          </a:p>
        </p:txBody>
      </p:sp>
    </p:spTree>
    <p:extLst>
      <p:ext uri="{BB962C8B-B14F-4D97-AF65-F5344CB8AC3E}">
        <p14:creationId xmlns:p14="http://schemas.microsoft.com/office/powerpoint/2010/main" val="4076233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2F173-2F45-3357-1100-3C741A6AC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C1A32-3F5C-B1E9-27CE-91138845C1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8D885D-CF6A-089C-29B8-16F7BF7ED8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031A32-BB36-9AB2-360E-31714D2711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BF1199-FB81-2E49-8496-334EDC96AA1B}" type="slidenum">
              <a:rPr kumimoji="0" lang="en-GB"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46903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19AD4-03FE-DA17-3C15-30F30B2CD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9F5DE-D2BB-F856-F2D5-E3B1286B365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C537862-14A0-14D8-B9FD-F05B419D77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771DD2-0A76-C7AB-8F8A-1E3891E928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350B4-0309-416A-853F-00B55FE6753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384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19AD4-03FE-DA17-3C15-30F30B2CD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9F5DE-D2BB-F856-F2D5-E3B1286B365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C537862-14A0-14D8-B9FD-F05B419D77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771DD2-0A76-C7AB-8F8A-1E3891E9288A}"/>
              </a:ext>
            </a:extLst>
          </p:cNvPr>
          <p:cNvSpPr>
            <a:spLocks noGrp="1"/>
          </p:cNvSpPr>
          <p:nvPr>
            <p:ph type="sldNum" sz="quarter" idx="5"/>
          </p:nvPr>
        </p:nvSpPr>
        <p:spPr/>
        <p:txBody>
          <a:bodyPr/>
          <a:lstStyle/>
          <a:p>
            <a:fld id="{910350B4-0309-416A-853F-00B55FE67531}" type="slidenum">
              <a:rPr lang="en-GB" smtClean="0"/>
              <a:t>25</a:t>
            </a:fld>
            <a:endParaRPr lang="en-GB"/>
          </a:p>
        </p:txBody>
      </p:sp>
    </p:spTree>
    <p:extLst>
      <p:ext uri="{BB962C8B-B14F-4D97-AF65-F5344CB8AC3E}">
        <p14:creationId xmlns:p14="http://schemas.microsoft.com/office/powerpoint/2010/main" val="409384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9592-F9C0-C8BC-94BE-BD38514ED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9C41E-3176-84F7-D6A6-DA37FE4E58E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F81759-B70E-BEBA-167C-C2276462F0A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4FDEFD6-94E5-DE81-F8F6-DA6A37100C5F}"/>
              </a:ext>
            </a:extLst>
          </p:cNvPr>
          <p:cNvSpPr>
            <a:spLocks noGrp="1"/>
          </p:cNvSpPr>
          <p:nvPr>
            <p:ph type="sldNum" sz="quarter" idx="5"/>
          </p:nvPr>
        </p:nvSpPr>
        <p:spPr/>
        <p:txBody>
          <a:bodyPr/>
          <a:lstStyle/>
          <a:p>
            <a:fld id="{910350B4-0309-416A-853F-00B55FE67531}" type="slidenum">
              <a:rPr lang="en-GB" smtClean="0"/>
              <a:t>26</a:t>
            </a:fld>
            <a:endParaRPr lang="en-GB"/>
          </a:p>
        </p:txBody>
      </p:sp>
    </p:spTree>
    <p:extLst>
      <p:ext uri="{BB962C8B-B14F-4D97-AF65-F5344CB8AC3E}">
        <p14:creationId xmlns:p14="http://schemas.microsoft.com/office/powerpoint/2010/main" val="3625454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27</a:t>
            </a:fld>
            <a:endParaRPr lang="en-GB"/>
          </a:p>
        </p:txBody>
      </p:sp>
    </p:spTree>
    <p:extLst>
      <p:ext uri="{BB962C8B-B14F-4D97-AF65-F5344CB8AC3E}">
        <p14:creationId xmlns:p14="http://schemas.microsoft.com/office/powerpoint/2010/main" val="4251309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FD7D4-F58B-7550-A8C1-513CB10E7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DCC087-CDF3-CF16-D782-B83472B2F83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3EADB7-5202-AC90-2BE6-66DE184533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978E8B8-C0C5-226B-7B68-06E6FF7E3ADD}"/>
              </a:ext>
            </a:extLst>
          </p:cNvPr>
          <p:cNvSpPr>
            <a:spLocks noGrp="1"/>
          </p:cNvSpPr>
          <p:nvPr>
            <p:ph type="sldNum" sz="quarter" idx="5"/>
          </p:nvPr>
        </p:nvSpPr>
        <p:spPr/>
        <p:txBody>
          <a:bodyPr/>
          <a:lstStyle/>
          <a:p>
            <a:fld id="{CDA502A8-8C5C-4893-8B5D-65CFE332F2EA}" type="slidenum">
              <a:rPr lang="en-GB" smtClean="0"/>
              <a:t>28</a:t>
            </a:fld>
            <a:endParaRPr lang="en-GB"/>
          </a:p>
        </p:txBody>
      </p:sp>
    </p:spTree>
    <p:extLst>
      <p:ext uri="{BB962C8B-B14F-4D97-AF65-F5344CB8AC3E}">
        <p14:creationId xmlns:p14="http://schemas.microsoft.com/office/powerpoint/2010/main" val="1698794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29</a:t>
            </a:fld>
            <a:endParaRPr lang="en-GB"/>
          </a:p>
        </p:txBody>
      </p:sp>
    </p:spTree>
    <p:extLst>
      <p:ext uri="{BB962C8B-B14F-4D97-AF65-F5344CB8AC3E}">
        <p14:creationId xmlns:p14="http://schemas.microsoft.com/office/powerpoint/2010/main" val="1590694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5E1C6-94E9-AEDD-AD85-A633884AC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B3B5F-D77B-7E11-7860-3B90617014A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ACA1910-6E79-02E6-621C-0511C4E96D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39DA51E-09D5-1CE1-030D-3CD192FE10F7}"/>
              </a:ext>
            </a:extLst>
          </p:cNvPr>
          <p:cNvSpPr>
            <a:spLocks noGrp="1"/>
          </p:cNvSpPr>
          <p:nvPr>
            <p:ph type="sldNum" sz="quarter" idx="5"/>
          </p:nvPr>
        </p:nvSpPr>
        <p:spPr/>
        <p:txBody>
          <a:bodyPr/>
          <a:lstStyle/>
          <a:p>
            <a:fld id="{CDA502A8-8C5C-4893-8B5D-65CFE332F2EA}" type="slidenum">
              <a:rPr lang="en-GB" smtClean="0"/>
              <a:t>30</a:t>
            </a:fld>
            <a:endParaRPr lang="en-GB"/>
          </a:p>
        </p:txBody>
      </p:sp>
    </p:spTree>
    <p:extLst>
      <p:ext uri="{BB962C8B-B14F-4D97-AF65-F5344CB8AC3E}">
        <p14:creationId xmlns:p14="http://schemas.microsoft.com/office/powerpoint/2010/main" val="3838870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71B3A-8040-8B58-FCDE-6CFAD02D7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DF2E8-4A17-3B78-0B88-0D36E0ADE12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A65D2DE-87FE-B1D3-51B1-C2AA4C892AB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124A2B-DF4D-E99C-1013-06D22012DA97}"/>
              </a:ext>
            </a:extLst>
          </p:cNvPr>
          <p:cNvSpPr>
            <a:spLocks noGrp="1"/>
          </p:cNvSpPr>
          <p:nvPr>
            <p:ph type="sldNum" sz="quarter" idx="5"/>
          </p:nvPr>
        </p:nvSpPr>
        <p:spPr/>
        <p:txBody>
          <a:bodyPr/>
          <a:lstStyle/>
          <a:p>
            <a:fld id="{CDA502A8-8C5C-4893-8B5D-65CFE332F2EA}" type="slidenum">
              <a:rPr lang="en-GB" smtClean="0"/>
              <a:t>31</a:t>
            </a:fld>
            <a:endParaRPr lang="en-GB"/>
          </a:p>
        </p:txBody>
      </p:sp>
    </p:spTree>
    <p:extLst>
      <p:ext uri="{BB962C8B-B14F-4D97-AF65-F5344CB8AC3E}">
        <p14:creationId xmlns:p14="http://schemas.microsoft.com/office/powerpoint/2010/main" val="3783017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DA502A8-8C5C-4893-8B5D-65CFE332F2EA}" type="slidenum">
              <a:rPr lang="en-GB" smtClean="0"/>
              <a:t>32</a:t>
            </a:fld>
            <a:endParaRPr lang="en-GB"/>
          </a:p>
        </p:txBody>
      </p:sp>
    </p:spTree>
    <p:extLst>
      <p:ext uri="{BB962C8B-B14F-4D97-AF65-F5344CB8AC3E}">
        <p14:creationId xmlns:p14="http://schemas.microsoft.com/office/powerpoint/2010/main" val="650317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BF824-FD38-F2C8-4A8B-DFA90E165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D4F8D-7142-FDD5-10DF-CE458C581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6A200-9453-E2D3-0589-36CDD4276A7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68BF30B-1606-A86D-4DD6-1983054903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A502A8-8C5C-4893-8B5D-65CFE332F2E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318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C48B3-C416-76A9-E343-FCF5517CE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F2AC3-85F1-3F61-06D7-683C6CF18D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630AA-186E-E607-45C6-2F8BAB6D9E58}"/>
              </a:ext>
            </a:extLst>
          </p:cNvPr>
          <p:cNvSpPr>
            <a:spLocks noGrp="1"/>
          </p:cNvSpPr>
          <p:nvPr>
            <p:ph type="body" idx="1"/>
          </p:nvPr>
        </p:nvSpPr>
        <p:spPr/>
        <p:txBody>
          <a:bodyPr/>
          <a:lstStyle/>
          <a:p>
            <a:endParaRPr lang="en-GB"/>
          </a:p>
          <a:p>
            <a:endParaRPr lang="en-GB"/>
          </a:p>
          <a:p>
            <a:endParaRPr lang="en-GB"/>
          </a:p>
        </p:txBody>
      </p:sp>
      <p:sp>
        <p:nvSpPr>
          <p:cNvPr id="4" name="Slide Number Placeholder 3">
            <a:extLst>
              <a:ext uri="{FF2B5EF4-FFF2-40B4-BE49-F238E27FC236}">
                <a16:creationId xmlns:a16="http://schemas.microsoft.com/office/drawing/2014/main" id="{B2354BD9-7092-F626-273E-D5E463D89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A502A8-8C5C-4893-8B5D-65CFE332F2E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9298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14.svg"/><Relationship Id="rId4" Type="http://schemas.openxmlformats.org/officeDocument/2006/relationships/slide" Target="../slides/slide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slide" Target="../slides/slide2.xml"/><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sv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5.sv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slide" Target="../slides/slide2.xml"/><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sv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5.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slide" Target="../slides/slide2.xml"/><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FF00"/>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733582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4000"/>
            <a:ext cx="10836818" cy="4152910"/>
          </a:xfrm>
        </p:spPr>
        <p:txBody>
          <a:bodyPr lIns="0" tIns="0" rIns="0" bIns="0"/>
          <a:lstStyle>
            <a:lvl1pPr>
              <a:spcBef>
                <a:spcPts val="600"/>
              </a:spcBef>
              <a:spcAft>
                <a:spcPts val="600"/>
              </a:spcAft>
              <a:defRPr sz="1400"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145174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ody copy slide">
    <p:bg>
      <p:bgPr>
        <a:solidFill>
          <a:srgbClr val="E6E6E5"/>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62743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ody copy slide">
    <p:bg>
      <p:bgPr>
        <a:solidFill>
          <a:schemeClr val="tx2"/>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4000"/>
            <a:ext cx="10836818" cy="4152910"/>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5" name="Picture 4" descr="Ein schwarz-weißes Logo&#10;&#10;KI-generierte Inhalte könnten falsch sein.">
            <a:extLst>
              <a:ext uri="{FF2B5EF4-FFF2-40B4-BE49-F238E27FC236}">
                <a16:creationId xmlns:a16="http://schemas.microsoft.com/office/drawing/2014/main" id="{5D3FB008-88FD-1C1A-2B34-5D9F183E22CA}"/>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274650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Body copy slide">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3" name="Picture 2" descr="Ein schwarz-weißes Logo&#10;&#10;KI-generierte Inhalte könnten falsch sein.">
            <a:extLst>
              <a:ext uri="{FF2B5EF4-FFF2-40B4-BE49-F238E27FC236}">
                <a16:creationId xmlns:a16="http://schemas.microsoft.com/office/drawing/2014/main" id="{7FB93231-CC48-863A-BC81-460971358386}"/>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108814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Body copy slide">
    <p:bg>
      <p:bgPr>
        <a:solidFill>
          <a:schemeClr val="tx2"/>
        </a:solidFill>
        <a:effectLst/>
      </p:bgPr>
    </p:bg>
    <p:spTree>
      <p:nvGrpSpPr>
        <p:cNvPr id="1" name=""/>
        <p:cNvGrpSpPr/>
        <p:nvPr/>
      </p:nvGrpSpPr>
      <p:grpSpPr>
        <a:xfrm>
          <a:off x="0" y="0"/>
          <a:ext cx="0" cy="0"/>
          <a:chOff x="0" y="0"/>
          <a:chExt cx="0" cy="0"/>
        </a:xfrm>
      </p:grpSpPr>
      <p:pic>
        <p:nvPicPr>
          <p:cNvPr id="2" name="Picture 1" descr="Ein schwarz-weißes Logo&#10;&#10;KI-generierte Inhalte könnten falsch sein.">
            <a:extLst>
              <a:ext uri="{FF2B5EF4-FFF2-40B4-BE49-F238E27FC236}">
                <a16:creationId xmlns:a16="http://schemas.microsoft.com/office/drawing/2014/main" id="{F726A9BC-FDE6-F98F-EA1D-8523585B5520}"/>
              </a:ext>
            </a:extLst>
          </p:cNvPr>
          <p:cNvPicPr>
            <a:picLocks noChangeAspect="1"/>
          </p:cNvPicPr>
          <p:nvPr userDrawn="1"/>
        </p:nvPicPr>
        <p:blipFill>
          <a:blip r:embed="rId2">
            <a:alphaModFix/>
          </a:blip>
          <a:stretch>
            <a:fillRect/>
          </a:stretch>
        </p:blipFill>
        <p:spPr>
          <a:xfrm>
            <a:off x="3402951" y="2140679"/>
            <a:ext cx="5416486" cy="2290891"/>
          </a:xfrm>
          <a:prstGeom prst="rect">
            <a:avLst/>
          </a:prstGeom>
        </p:spPr>
      </p:pic>
    </p:spTree>
    <p:extLst>
      <p:ext uri="{BB962C8B-B14F-4D97-AF65-F5344CB8AC3E}">
        <p14:creationId xmlns:p14="http://schemas.microsoft.com/office/powerpoint/2010/main" val="344414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ody copy slide">
    <p:bg>
      <p:bgPr>
        <a:solidFill>
          <a:srgbClr val="E6E6E5"/>
        </a:solid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4ACF0D0-40E3-76A5-E4F4-E1C1A0D2E464}"/>
              </a:ext>
            </a:extLst>
          </p:cNvPr>
          <p:cNvSpPr>
            <a:spLocks noGrp="1"/>
          </p:cNvSpPr>
          <p:nvPr>
            <p:ph type="pic" sz="quarter" idx="10"/>
          </p:nvPr>
        </p:nvSpPr>
        <p:spPr>
          <a:xfrm>
            <a:off x="0" y="0"/>
            <a:ext cx="12192000" cy="6858000"/>
          </a:xfrm>
        </p:spPr>
        <p:txBody>
          <a:bodyPr/>
          <a:lstStyle/>
          <a:p>
            <a:endParaRPr lang="en-US"/>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402619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ull bleed image and title">
    <p:bg>
      <p:bgPr>
        <a:solidFill>
          <a:srgbClr val="E6E6E5"/>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79E455-3262-7945-2C67-29F9864BEFA1}"/>
              </a:ext>
            </a:extLst>
          </p:cNvPr>
          <p:cNvSpPr>
            <a:spLocks noGrp="1"/>
          </p:cNvSpPr>
          <p:nvPr>
            <p:ph type="pic" sz="quarter" idx="10"/>
          </p:nvPr>
        </p:nvSpPr>
        <p:spPr>
          <a:xfrm>
            <a:off x="0" y="0"/>
            <a:ext cx="12192000" cy="6858000"/>
          </a:xfrm>
        </p:spPr>
        <p:txBody>
          <a:bodyPr/>
          <a:lstStyle/>
          <a:p>
            <a:endParaRPr lang="en-US"/>
          </a:p>
        </p:txBody>
      </p:sp>
      <p:sp>
        <p:nvSpPr>
          <p:cNvPr id="3" name="Holder 3"/>
          <p:cNvSpPr>
            <a:spLocks noGrp="1"/>
          </p:cNvSpPr>
          <p:nvPr>
            <p:ph type="body" idx="1"/>
          </p:nvPr>
        </p:nvSpPr>
        <p:spPr>
          <a:xfrm>
            <a:off x="805402" y="3268578"/>
            <a:ext cx="8787777" cy="2247910"/>
          </a:xfrm>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805404" y="2081356"/>
            <a:ext cx="6910850" cy="982687"/>
          </a:xfrm>
        </p:spPr>
        <p:txBody>
          <a:bodyPr anchor="b"/>
          <a:lstStyle/>
          <a:p>
            <a:r>
              <a:rPr lang="de"/>
              <a:t>Klicken Sie, um den Master-Titelstil zu bearbeiten</a:t>
            </a:r>
            <a:endParaRPr lang="en-US"/>
          </a:p>
        </p:txBody>
      </p:sp>
    </p:spTree>
    <p:extLst>
      <p:ext uri="{BB962C8B-B14F-4D97-AF65-F5344CB8AC3E}">
        <p14:creationId xmlns:p14="http://schemas.microsoft.com/office/powerpoint/2010/main" val="2113107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Right cut out and text">
    <p:bg>
      <p:bgPr>
        <a:solidFill>
          <a:schemeClr val="tx2"/>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490820"/>
            <a:ext cx="6525840" cy="4004444"/>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356598"/>
            <a:ext cx="6525841" cy="982687"/>
          </a:xfrm>
        </p:spPr>
        <p:txBody>
          <a:bodyPr lIns="0" anchor="b"/>
          <a:lstStyle>
            <a:lvl1pPr>
              <a:defRPr>
                <a:solidFill>
                  <a:schemeClr val="bg1"/>
                </a:solidFill>
              </a:defRPr>
            </a:lvl1pPr>
          </a:lstStyle>
          <a:p>
            <a:r>
              <a:rPr lang="de"/>
              <a:t>Klicken Sie, um den Master-Titelstil zu bearbeiten</a:t>
            </a:r>
            <a:endParaRPr lang="en-US"/>
          </a:p>
        </p:txBody>
      </p:sp>
      <p:pic>
        <p:nvPicPr>
          <p:cNvPr id="2" name="Picture 1">
            <a:extLst>
              <a:ext uri="{FF2B5EF4-FFF2-40B4-BE49-F238E27FC236}">
                <a16:creationId xmlns:a16="http://schemas.microsoft.com/office/drawing/2014/main" id="{0D700991-69E4-7F04-098E-429E24753E30}"/>
              </a:ext>
            </a:extLst>
          </p:cNvPr>
          <p:cNvPicPr>
            <a:picLocks/>
          </p:cNvPicPr>
          <p:nvPr userDrawn="1"/>
        </p:nvPicPr>
        <p:blipFill>
          <a:blip r:embed="rId2"/>
          <a:stretch>
            <a:fillRect/>
          </a:stretch>
        </p:blipFill>
        <p:spPr>
          <a:xfrm rot="6585239">
            <a:off x="6531020" y="3822946"/>
            <a:ext cx="8532000" cy="72000"/>
          </a:xfrm>
          <a:custGeom>
            <a:avLst/>
            <a:gdLst>
              <a:gd name="connsiteX0" fmla="*/ -2260 w 5857915"/>
              <a:gd name="connsiteY0" fmla="*/ 90 h 267144"/>
              <a:gd name="connsiteX1" fmla="*/ 5855656 w 5857915"/>
              <a:gd name="connsiteY1" fmla="*/ 90 h 267144"/>
              <a:gd name="connsiteX2" fmla="*/ 5855656 w 5857915"/>
              <a:gd name="connsiteY2" fmla="*/ 267234 h 267144"/>
              <a:gd name="connsiteX3" fmla="*/ -2260 w 5857915"/>
              <a:gd name="connsiteY3" fmla="*/ 267234 h 267144"/>
            </a:gdLst>
            <a:ahLst/>
            <a:cxnLst>
              <a:cxn ang="0">
                <a:pos x="connsiteX0" y="connsiteY0"/>
              </a:cxn>
              <a:cxn ang="0">
                <a:pos x="connsiteX1" y="connsiteY1"/>
              </a:cxn>
              <a:cxn ang="0">
                <a:pos x="connsiteX2" y="connsiteY2"/>
              </a:cxn>
              <a:cxn ang="0">
                <a:pos x="connsiteX3" y="connsiteY3"/>
              </a:cxn>
            </a:cxnLst>
            <a:rect l="l" t="t" r="r" b="b"/>
            <a:pathLst>
              <a:path w="5857915" h="267144">
                <a:moveTo>
                  <a:pt x="-2260" y="90"/>
                </a:moveTo>
                <a:lnTo>
                  <a:pt x="5855656" y="90"/>
                </a:lnTo>
                <a:lnTo>
                  <a:pt x="5855656" y="267234"/>
                </a:lnTo>
                <a:lnTo>
                  <a:pt x="-2260" y="267234"/>
                </a:lnTo>
                <a:close/>
              </a:path>
            </a:pathLst>
          </a:custGeom>
        </p:spPr>
      </p:pic>
      <p:grpSp>
        <p:nvGrpSpPr>
          <p:cNvPr id="4" name="Group 3">
            <a:extLst>
              <a:ext uri="{FF2B5EF4-FFF2-40B4-BE49-F238E27FC236}">
                <a16:creationId xmlns:a16="http://schemas.microsoft.com/office/drawing/2014/main" id="{4DD3863D-1DAF-A408-C212-0D98C20323D9}"/>
              </a:ext>
            </a:extLst>
          </p:cNvPr>
          <p:cNvGrpSpPr/>
          <p:nvPr userDrawn="1"/>
        </p:nvGrpSpPr>
        <p:grpSpPr>
          <a:xfrm rot="17567024">
            <a:off x="9860759" y="-1656600"/>
            <a:ext cx="3801405" cy="8640000"/>
            <a:chOff x="8548438" y="-526863"/>
            <a:chExt cx="3801405" cy="8640000"/>
          </a:xfrm>
        </p:grpSpPr>
        <p:pic>
          <p:nvPicPr>
            <p:cNvPr id="5" name="Picture 4">
              <a:extLst>
                <a:ext uri="{FF2B5EF4-FFF2-40B4-BE49-F238E27FC236}">
                  <a16:creationId xmlns:a16="http://schemas.microsoft.com/office/drawing/2014/main" id="{128B882E-DBD2-4A01-CE97-C08B27744CB0}"/>
                </a:ext>
              </a:extLst>
            </p:cNvPr>
            <p:cNvPicPr>
              <a:picLocks noChangeAspect="1"/>
            </p:cNvPicPr>
            <p:nvPr/>
          </p:nvPicPr>
          <p:blipFill>
            <a:blip r:embed="rId3"/>
            <a:stretch>
              <a:fillRect/>
            </a:stretch>
          </p:blipFill>
          <p:spPr>
            <a:xfrm rot="18553773">
              <a:off x="4425712" y="3595863"/>
              <a:ext cx="8640000" cy="394548"/>
            </a:xfrm>
            <a:custGeom>
              <a:avLst/>
              <a:gdLst>
                <a:gd name="connsiteX0" fmla="*/ -2226 w 7181593"/>
                <a:gd name="connsiteY0" fmla="*/ 474 h 327947"/>
                <a:gd name="connsiteX1" fmla="*/ 7179367 w 7181593"/>
                <a:gd name="connsiteY1" fmla="*/ 474 h 327947"/>
                <a:gd name="connsiteX2" fmla="*/ 7179367 w 7181593"/>
                <a:gd name="connsiteY2" fmla="*/ 328421 h 327947"/>
                <a:gd name="connsiteX3" fmla="*/ -2226 w 7181593"/>
                <a:gd name="connsiteY3" fmla="*/ 328421 h 327947"/>
              </a:gdLst>
              <a:ahLst/>
              <a:cxnLst>
                <a:cxn ang="0">
                  <a:pos x="connsiteX0" y="connsiteY0"/>
                </a:cxn>
                <a:cxn ang="0">
                  <a:pos x="connsiteX1" y="connsiteY1"/>
                </a:cxn>
                <a:cxn ang="0">
                  <a:pos x="connsiteX2" y="connsiteY2"/>
                </a:cxn>
                <a:cxn ang="0">
                  <a:pos x="connsiteX3" y="connsiteY3"/>
                </a:cxn>
              </a:cxnLst>
              <a:rect l="l" t="t" r="r" b="b"/>
              <a:pathLst>
                <a:path w="7181593" h="327947">
                  <a:moveTo>
                    <a:pt x="-2226" y="474"/>
                  </a:moveTo>
                  <a:lnTo>
                    <a:pt x="7179367" y="474"/>
                  </a:lnTo>
                  <a:lnTo>
                    <a:pt x="7179367" y="328421"/>
                  </a:lnTo>
                  <a:lnTo>
                    <a:pt x="-2226" y="328421"/>
                  </a:lnTo>
                  <a:close/>
                </a:path>
              </a:pathLst>
            </a:custGeom>
          </p:spPr>
        </p:pic>
        <p:pic>
          <p:nvPicPr>
            <p:cNvPr id="6" name="Picture 5" descr="Ein schwarzer Kreis mit weißen Punkten&#10;&#10;Beschreibung automatisch generiert">
              <a:extLst>
                <a:ext uri="{FF2B5EF4-FFF2-40B4-BE49-F238E27FC236}">
                  <a16:creationId xmlns:a16="http://schemas.microsoft.com/office/drawing/2014/main" id="{5A6A0A57-2427-69D1-FE42-A8FA0A44EAF9}"/>
                </a:ext>
              </a:extLst>
            </p:cNvPr>
            <p:cNvPicPr>
              <a:picLocks noChangeAspect="1"/>
            </p:cNvPicPr>
            <p:nvPr/>
          </p:nvPicPr>
          <p:blipFill>
            <a:blip r:embed="rId4"/>
            <a:stretch>
              <a:fillRect/>
            </a:stretch>
          </p:blipFill>
          <p:spPr>
            <a:xfrm>
              <a:off x="11206843" y="-484414"/>
              <a:ext cx="1143000" cy="1143000"/>
            </a:xfrm>
            <a:prstGeom prst="rect">
              <a:avLst/>
            </a:prstGeom>
          </p:spPr>
        </p:pic>
      </p:grpSp>
      <p:pic>
        <p:nvPicPr>
          <p:cNvPr id="9" name="Graphic 8">
            <a:extLst>
              <a:ext uri="{FF2B5EF4-FFF2-40B4-BE49-F238E27FC236}">
                <a16:creationId xmlns:a16="http://schemas.microsoft.com/office/drawing/2014/main" id="{32CE1704-5CDD-D0B2-F97E-55499CB28C9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590156" y="6301111"/>
            <a:ext cx="1074099" cy="139983"/>
          </a:xfrm>
          <a:prstGeom prst="rect">
            <a:avLst/>
          </a:prstGeom>
        </p:spPr>
      </p:pic>
      <p:pic>
        <p:nvPicPr>
          <p:cNvPr id="11" name="Picture 10" descr="Ein schwarz-weißes Logo&#10;&#10;KI-generierte Inhalte könnten falsch sein.">
            <a:extLst>
              <a:ext uri="{FF2B5EF4-FFF2-40B4-BE49-F238E27FC236}">
                <a16:creationId xmlns:a16="http://schemas.microsoft.com/office/drawing/2014/main" id="{E568AE3F-D6C5-8D7F-6CC5-6C908CBD9BC0}"/>
              </a:ext>
            </a:extLst>
          </p:cNvPr>
          <p:cNvPicPr>
            <a:picLocks noChangeAspect="1"/>
          </p:cNvPicPr>
          <p:nvPr userDrawn="1"/>
        </p:nvPicPr>
        <p:blipFill>
          <a:blip r:embed="rId6">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90576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1770293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lvl1pPr>
            <a:lvl2pPr marL="0" indent="0">
              <a:lnSpc>
                <a:spcPts val="1480"/>
              </a:lnSpc>
              <a:tabLst/>
              <a:defRPr sz="1400"/>
            </a:lvl2pPr>
            <a:lvl3pPr marL="0" indent="0">
              <a:lnSpc>
                <a:spcPts val="1480"/>
              </a:lnSpc>
              <a:tabLst/>
              <a:defRPr sz="1400"/>
            </a:lvl3pPr>
            <a:lvl4pPr marL="0" indent="0">
              <a:lnSpc>
                <a:spcPts val="1480"/>
              </a:lnSpc>
              <a:tabLst/>
              <a:defRPr sz="1400"/>
            </a:lvl4pPr>
            <a:lvl5pPr marL="0" indent="0">
              <a:lnSpc>
                <a:spcPts val="1480"/>
              </a:lnSpc>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597854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solidFill>
                  <a:schemeClr val="bg1"/>
                </a:solidFill>
              </a:defRPr>
            </a:lvl1pPr>
            <a:lvl2pPr marL="0" indent="0">
              <a:lnSpc>
                <a:spcPts val="1480"/>
              </a:lnSpc>
              <a:tabLst/>
              <a:defRPr sz="1400">
                <a:solidFill>
                  <a:schemeClr val="bg1"/>
                </a:solidFill>
              </a:defRPr>
            </a:lvl2pPr>
            <a:lvl3pPr marL="0" indent="0">
              <a:lnSpc>
                <a:spcPts val="1480"/>
              </a:lnSpc>
              <a:tabLst/>
              <a:defRPr sz="1400">
                <a:solidFill>
                  <a:schemeClr val="bg1"/>
                </a:solidFill>
              </a:defRPr>
            </a:lvl3pPr>
            <a:lvl4pPr marL="0" indent="0">
              <a:lnSpc>
                <a:spcPts val="1480"/>
              </a:lnSpc>
              <a:tabLst/>
              <a:defRPr sz="1400">
                <a:solidFill>
                  <a:schemeClr val="bg1"/>
                </a:solidFill>
              </a:defRPr>
            </a:lvl4pPr>
            <a:lvl5pPr marL="0" indent="0">
              <a:lnSpc>
                <a:spcPts val="1480"/>
              </a:lnSpc>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 name="Picture 2" descr="Ein schwarz-weißes Logo&#10;&#10;KI-generierte Inhalte könnten falsch sein.">
            <a:extLst>
              <a:ext uri="{FF2B5EF4-FFF2-40B4-BE49-F238E27FC236}">
                <a16:creationId xmlns:a16="http://schemas.microsoft.com/office/drawing/2014/main" id="{2EE8AD69-B3B5-C634-7C72-D583EA98CE5C}"/>
              </a:ext>
            </a:extLst>
          </p:cNvPr>
          <p:cNvPicPr>
            <a:picLocks noChangeAspect="1"/>
          </p:cNvPicPr>
          <p:nvPr userDrawn="1"/>
        </p:nvPicPr>
        <p:blipFill>
          <a:blip r:embed="rId2">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527734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376055"/>
            <a:ext cx="6849355" cy="982687"/>
          </a:xfrm>
        </p:spPr>
        <p:txBody>
          <a:bodyPr lIns="0" anchor="b">
            <a:noAutofit/>
          </a:body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687605"/>
            <a:ext cx="6850062" cy="3886200"/>
          </a:xfrm>
        </p:spPr>
        <p:txBody>
          <a:bodyPr/>
          <a:lstStyle>
            <a:lvl1pPr marL="0" indent="0">
              <a:lnSpc>
                <a:spcPct val="100000"/>
              </a:lnSpc>
              <a:spcBef>
                <a:spcPts val="600"/>
              </a:spcBef>
              <a:spcAft>
                <a:spcPts val="600"/>
              </a:spcAft>
              <a:tabLst/>
              <a:defRPr sz="1400"/>
            </a:lvl1pPr>
            <a:lvl2pPr marL="0" indent="0">
              <a:lnSpc>
                <a:spcPct val="100000"/>
              </a:lnSpc>
              <a:spcBef>
                <a:spcPts val="600"/>
              </a:spcBef>
              <a:spcAft>
                <a:spcPts val="600"/>
              </a:spcAft>
              <a:tabLst/>
              <a:defRPr sz="1400"/>
            </a:lvl2pPr>
            <a:lvl3pPr marL="0" indent="0">
              <a:lnSpc>
                <a:spcPct val="100000"/>
              </a:lnSpc>
              <a:spcBef>
                <a:spcPts val="600"/>
              </a:spcBef>
              <a:spcAft>
                <a:spcPts val="600"/>
              </a:spcAft>
              <a:tabLst/>
              <a:defRPr sz="1400"/>
            </a:lvl3pPr>
            <a:lvl4pPr marL="0" indent="0">
              <a:lnSpc>
                <a:spcPct val="100000"/>
              </a:lnSpc>
              <a:spcBef>
                <a:spcPts val="600"/>
              </a:spcBef>
              <a:spcAft>
                <a:spcPts val="600"/>
              </a:spcAft>
              <a:tabLst/>
              <a:defRPr sz="1400"/>
            </a:lvl4pPr>
            <a:lvl5pPr marL="0" indent="0">
              <a:lnSpc>
                <a:spcPct val="100000"/>
              </a:lnSpc>
              <a:spcBef>
                <a:spcPts val="600"/>
              </a:spcBef>
              <a:spcAft>
                <a:spcPts val="600"/>
              </a:spcAft>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4236891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416396"/>
            <a:ext cx="6849355" cy="982687"/>
          </a:xfrm>
        </p:spPr>
        <p:txBody>
          <a:bodyPr lIns="0" anchor="b">
            <a:noAutofit/>
          </a:bodyPr>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727946"/>
            <a:ext cx="6850062" cy="3886200"/>
          </a:xfrm>
        </p:spPr>
        <p:txBody>
          <a:bodyPr/>
          <a:lstStyle>
            <a:lvl1pPr marL="0" indent="0">
              <a:lnSpc>
                <a:spcPct val="100000"/>
              </a:lnSpc>
              <a:spcBef>
                <a:spcPts val="600"/>
              </a:spcBef>
              <a:spcAft>
                <a:spcPts val="600"/>
              </a:spcAft>
              <a:tabLst/>
              <a:defRPr sz="1400">
                <a:solidFill>
                  <a:schemeClr val="bg1"/>
                </a:solidFill>
              </a:defRPr>
            </a:lvl1pPr>
            <a:lvl2pPr marL="0" indent="0">
              <a:lnSpc>
                <a:spcPct val="100000"/>
              </a:lnSpc>
              <a:spcBef>
                <a:spcPts val="600"/>
              </a:spcBef>
              <a:spcAft>
                <a:spcPts val="600"/>
              </a:spcAft>
              <a:tabLst/>
              <a:defRPr sz="1400">
                <a:solidFill>
                  <a:schemeClr val="bg1"/>
                </a:solidFill>
              </a:defRPr>
            </a:lvl2pPr>
            <a:lvl3pPr marL="0" indent="0">
              <a:lnSpc>
                <a:spcPct val="100000"/>
              </a:lnSpc>
              <a:spcBef>
                <a:spcPts val="600"/>
              </a:spcBef>
              <a:spcAft>
                <a:spcPts val="600"/>
              </a:spcAft>
              <a:tabLst/>
              <a:defRPr sz="1400">
                <a:solidFill>
                  <a:schemeClr val="bg1"/>
                </a:solidFill>
              </a:defRPr>
            </a:lvl3pPr>
            <a:lvl4pPr marL="0" indent="0">
              <a:lnSpc>
                <a:spcPct val="100000"/>
              </a:lnSpc>
              <a:spcBef>
                <a:spcPts val="600"/>
              </a:spcBef>
              <a:spcAft>
                <a:spcPts val="600"/>
              </a:spcAft>
              <a:tabLst/>
              <a:defRPr sz="1400">
                <a:solidFill>
                  <a:schemeClr val="bg1"/>
                </a:solidFill>
              </a:defRPr>
            </a:lvl4pPr>
            <a:lvl5pPr marL="0" indent="0">
              <a:lnSpc>
                <a:spcPct val="100000"/>
              </a:lnSpc>
              <a:spcBef>
                <a:spcPts val="600"/>
              </a:spcBef>
              <a:spcAft>
                <a:spcPts val="600"/>
              </a:spcAft>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2" name="Graphic 1">
            <a:extLst>
              <a:ext uri="{FF2B5EF4-FFF2-40B4-BE49-F238E27FC236}">
                <a16:creationId xmlns:a16="http://schemas.microsoft.com/office/drawing/2014/main" id="{1275A4DE-BEB8-9DB4-3078-D7E574092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40452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 chart half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6096000" y="0"/>
            <a:ext cx="60959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6749098" y="1025187"/>
            <a:ext cx="4859806" cy="480762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9" y="427167"/>
            <a:ext cx="5378214" cy="452809"/>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060527"/>
            <a:ext cx="5378214" cy="477228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674247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xt + chart half R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11" name="Text Placeholder 2">
            <a:extLst>
              <a:ext uri="{FF2B5EF4-FFF2-40B4-BE49-F238E27FC236}">
                <a16:creationId xmlns:a16="http://schemas.microsoft.com/office/drawing/2014/main" id="{2B5BBEF9-08AD-C283-6FB4-0A0732ABD2D0}"/>
              </a:ext>
            </a:extLst>
          </p:cNvPr>
          <p:cNvSpPr>
            <a:spLocks noGrp="1"/>
          </p:cNvSpPr>
          <p:nvPr>
            <p:ph idx="10"/>
          </p:nvPr>
        </p:nvSpPr>
        <p:spPr>
          <a:xfrm>
            <a:off x="6096000"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Tree>
    <p:extLst>
      <p:ext uri="{BB962C8B-B14F-4D97-AF65-F5344CB8AC3E}">
        <p14:creationId xmlns:p14="http://schemas.microsoft.com/office/powerpoint/2010/main" val="4277434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 chart half R - Off white">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729769F-DAD8-40E0-AE99-CD6AA9D4BCFA}"/>
              </a:ext>
            </a:extLst>
          </p:cNvPr>
          <p:cNvSpPr/>
          <p:nvPr userDrawn="1"/>
        </p:nvSpPr>
        <p:spPr>
          <a:xfrm>
            <a:off x="743325"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61BBF22-8D65-F284-F45F-869EB5B6AA61}"/>
              </a:ext>
            </a:extLst>
          </p:cNvPr>
          <p:cNvSpPr/>
          <p:nvPr userDrawn="1"/>
        </p:nvSpPr>
        <p:spPr>
          <a:xfrm>
            <a:off x="7933619"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F9CB77E6-A908-E447-6B97-9B17AC346F78}"/>
              </a:ext>
            </a:extLst>
          </p:cNvPr>
          <p:cNvSpPr/>
          <p:nvPr userDrawn="1"/>
        </p:nvSpPr>
        <p:spPr>
          <a:xfrm>
            <a:off x="743325"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47008DE-6449-BEE4-72E1-ECCC2F593376}"/>
              </a:ext>
            </a:extLst>
          </p:cNvPr>
          <p:cNvSpPr/>
          <p:nvPr userDrawn="1"/>
        </p:nvSpPr>
        <p:spPr>
          <a:xfrm>
            <a:off x="7933619"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grpSp>
        <p:nvGrpSpPr>
          <p:cNvPr id="56" name="Group 55">
            <a:extLst>
              <a:ext uri="{FF2B5EF4-FFF2-40B4-BE49-F238E27FC236}">
                <a16:creationId xmlns:a16="http://schemas.microsoft.com/office/drawing/2014/main" id="{BE8E35FD-4239-E577-4D30-AB89245F0597}"/>
              </a:ext>
            </a:extLst>
          </p:cNvPr>
          <p:cNvGrpSpPr/>
          <p:nvPr userDrawn="1"/>
        </p:nvGrpSpPr>
        <p:grpSpPr>
          <a:xfrm>
            <a:off x="7118515" y="1340981"/>
            <a:ext cx="4587233" cy="1084948"/>
            <a:chOff x="7118515" y="1517443"/>
            <a:chExt cx="4587233" cy="1084948"/>
          </a:xfrm>
        </p:grpSpPr>
        <p:cxnSp>
          <p:nvCxnSpPr>
            <p:cNvPr id="49" name="Straight Connector 48">
              <a:extLst>
                <a:ext uri="{FF2B5EF4-FFF2-40B4-BE49-F238E27FC236}">
                  <a16:creationId xmlns:a16="http://schemas.microsoft.com/office/drawing/2014/main" id="{F703E71D-D771-3553-0726-EBA6B1F85852}"/>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DE9C501-06FF-544D-02C6-99517D5F43C5}"/>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54713827-96A1-A843-EA8A-42D9660E400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Oval 44">
            <a:extLst>
              <a:ext uri="{FF2B5EF4-FFF2-40B4-BE49-F238E27FC236}">
                <a16:creationId xmlns:a16="http://schemas.microsoft.com/office/drawing/2014/main" id="{F1CB2176-B757-25F3-0F37-115A7E183D75}"/>
              </a:ext>
            </a:extLst>
          </p:cNvPr>
          <p:cNvSpPr/>
          <p:nvPr userDrawn="1"/>
        </p:nvSpPr>
        <p:spPr>
          <a:xfrm>
            <a:off x="4582302" y="2000569"/>
            <a:ext cx="3006408" cy="3006408"/>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46">
            <a:extLst>
              <a:ext uri="{FF2B5EF4-FFF2-40B4-BE49-F238E27FC236}">
                <a16:creationId xmlns:a16="http://schemas.microsoft.com/office/drawing/2014/main" id="{F7B16C4A-7DCD-FCB0-E79D-B71E0E61C845}"/>
              </a:ext>
            </a:extLst>
          </p:cNvPr>
          <p:cNvSpPr>
            <a:spLocks noGrp="1"/>
          </p:cNvSpPr>
          <p:nvPr>
            <p:ph type="body" sz="quarter" idx="10"/>
          </p:nvPr>
        </p:nvSpPr>
        <p:spPr>
          <a:xfrm>
            <a:off x="5000865" y="2740589"/>
            <a:ext cx="2177777" cy="1517738"/>
          </a:xfrm>
        </p:spPr>
        <p:txBody>
          <a:bodyPr anchor="ctr"/>
          <a:lstStyle>
            <a:lvl1pPr algn="ctr">
              <a:defRPr>
                <a:solidFill>
                  <a:schemeClr val="bg2">
                    <a:lumMod val="20000"/>
                    <a:lumOff val="80000"/>
                  </a:schemeClr>
                </a:solidFill>
                <a:latin typeface="+mj-lt"/>
              </a:defRPr>
            </a:lvl1pPr>
          </a:lstStyle>
          <a:p>
            <a:pPr lvl="0"/>
            <a:r>
              <a:rPr lang="de"/>
              <a:t>Klicken Sie, um den Mastertext zu bearbeiten</a:t>
            </a:r>
            <a:endParaRPr lang="en-US"/>
          </a:p>
        </p:txBody>
      </p:sp>
      <p:grpSp>
        <p:nvGrpSpPr>
          <p:cNvPr id="57" name="Group 56">
            <a:extLst>
              <a:ext uri="{FF2B5EF4-FFF2-40B4-BE49-F238E27FC236}">
                <a16:creationId xmlns:a16="http://schemas.microsoft.com/office/drawing/2014/main" id="{DCFE0322-F489-8425-5A22-34161CF7EC41}"/>
              </a:ext>
            </a:extLst>
          </p:cNvPr>
          <p:cNvGrpSpPr/>
          <p:nvPr userDrawn="1"/>
        </p:nvGrpSpPr>
        <p:grpSpPr>
          <a:xfrm flipH="1">
            <a:off x="465265" y="1340981"/>
            <a:ext cx="4587233" cy="1084948"/>
            <a:chOff x="7118515" y="1517443"/>
            <a:chExt cx="4587233" cy="1084948"/>
          </a:xfrm>
        </p:grpSpPr>
        <p:cxnSp>
          <p:nvCxnSpPr>
            <p:cNvPr id="58" name="Straight Connector 57">
              <a:extLst>
                <a:ext uri="{FF2B5EF4-FFF2-40B4-BE49-F238E27FC236}">
                  <a16:creationId xmlns:a16="http://schemas.microsoft.com/office/drawing/2014/main" id="{708D4C4B-E6AC-3060-D127-F00519B2AE43}"/>
                </a:ext>
              </a:extLst>
            </p:cNvPr>
            <p:cNvCxnSpPr>
              <a:cxnSpLocks/>
            </p:cNvCxnSpPr>
            <p:nvPr userDrawn="1"/>
          </p:nvCxnSpPr>
          <p:spPr>
            <a:xfrm flipV="1">
              <a:off x="7118515" y="1739779"/>
              <a:ext cx="862612" cy="862612"/>
            </a:xfrm>
            <a:prstGeom prst="line">
              <a:avLst/>
            </a:prstGeom>
            <a:ln w="130175"/>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7F7C60E-1BE8-E2DE-FFF3-BC0291D090EE}"/>
                </a:ext>
              </a:extLst>
            </p:cNvPr>
            <p:cNvCxnSpPr>
              <a:cxnSpLocks/>
            </p:cNvCxnSpPr>
            <p:nvPr userDrawn="1"/>
          </p:nvCxnSpPr>
          <p:spPr>
            <a:xfrm>
              <a:off x="7936784" y="1754916"/>
              <a:ext cx="3732284" cy="0"/>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280860BD-A19F-341B-0380-CE5E7E03D386}"/>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B95D6AF1-01EE-2A18-A726-25631DA87C93}"/>
              </a:ext>
            </a:extLst>
          </p:cNvPr>
          <p:cNvGrpSpPr/>
          <p:nvPr userDrawn="1"/>
        </p:nvGrpSpPr>
        <p:grpSpPr>
          <a:xfrm flipH="1" flipV="1">
            <a:off x="460920" y="4578981"/>
            <a:ext cx="4587233" cy="1084948"/>
            <a:chOff x="7118515" y="1517443"/>
            <a:chExt cx="4587233" cy="1084948"/>
          </a:xfrm>
        </p:grpSpPr>
        <p:cxnSp>
          <p:nvCxnSpPr>
            <p:cNvPr id="62" name="Straight Connector 61">
              <a:extLst>
                <a:ext uri="{FF2B5EF4-FFF2-40B4-BE49-F238E27FC236}">
                  <a16:creationId xmlns:a16="http://schemas.microsoft.com/office/drawing/2014/main" id="{A85EA2E8-6653-6415-5348-93DE83F18B11}"/>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20E64C5-E6E9-62F3-368A-66BAF3157E91}"/>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FF37C2BA-3B63-8036-7DF0-5F79E1C02A9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FD15F8F9-AF59-7F4E-71D1-50918AD5EF46}"/>
              </a:ext>
            </a:extLst>
          </p:cNvPr>
          <p:cNvGrpSpPr/>
          <p:nvPr userDrawn="1"/>
        </p:nvGrpSpPr>
        <p:grpSpPr>
          <a:xfrm flipV="1">
            <a:off x="7127010" y="4571129"/>
            <a:ext cx="4587233" cy="1084948"/>
            <a:chOff x="7118515" y="1517443"/>
            <a:chExt cx="4587233" cy="1084948"/>
          </a:xfrm>
        </p:grpSpPr>
        <p:cxnSp>
          <p:nvCxnSpPr>
            <p:cNvPr id="66" name="Straight Connector 65">
              <a:extLst>
                <a:ext uri="{FF2B5EF4-FFF2-40B4-BE49-F238E27FC236}">
                  <a16:creationId xmlns:a16="http://schemas.microsoft.com/office/drawing/2014/main" id="{882BE60C-DB42-B8FE-DB0E-8E642A0B622D}"/>
                </a:ext>
              </a:extLst>
            </p:cNvPr>
            <p:cNvCxnSpPr>
              <a:cxnSpLocks/>
            </p:cNvCxnSpPr>
            <p:nvPr userDrawn="1"/>
          </p:nvCxnSpPr>
          <p:spPr>
            <a:xfrm flipV="1">
              <a:off x="7118515" y="1739779"/>
              <a:ext cx="862612" cy="862612"/>
            </a:xfrm>
            <a:prstGeom prst="line">
              <a:avLst/>
            </a:prstGeom>
            <a:ln w="1301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0B6A4FA-385E-37AF-26D8-5820141731A2}"/>
                </a:ext>
              </a:extLst>
            </p:cNvPr>
            <p:cNvCxnSpPr>
              <a:cxnSpLocks/>
            </p:cNvCxnSpPr>
            <p:nvPr userDrawn="1"/>
          </p:nvCxnSpPr>
          <p:spPr>
            <a:xfrm>
              <a:off x="7936784" y="1754916"/>
              <a:ext cx="3732284" cy="0"/>
            </a:xfrm>
            <a:prstGeom prst="line">
              <a:avLst/>
            </a:prstGeom>
            <a:ln w="130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D47ED644-149F-EA39-A15A-E6BE5DF71F79}"/>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Text Placeholder 46">
            <a:extLst>
              <a:ext uri="{FF2B5EF4-FFF2-40B4-BE49-F238E27FC236}">
                <a16:creationId xmlns:a16="http://schemas.microsoft.com/office/drawing/2014/main" id="{696148F4-3CCA-071E-3EF6-9D9696B002B2}"/>
              </a:ext>
            </a:extLst>
          </p:cNvPr>
          <p:cNvSpPr>
            <a:spLocks noGrp="1"/>
          </p:cNvSpPr>
          <p:nvPr>
            <p:ph type="body" sz="quarter" idx="11"/>
          </p:nvPr>
        </p:nvSpPr>
        <p:spPr>
          <a:xfrm>
            <a:off x="969132"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4" name="Text Placeholder 46">
            <a:extLst>
              <a:ext uri="{FF2B5EF4-FFF2-40B4-BE49-F238E27FC236}">
                <a16:creationId xmlns:a16="http://schemas.microsoft.com/office/drawing/2014/main" id="{23A8FB54-B9D0-1D3D-50CD-248E144AC03C}"/>
              </a:ext>
            </a:extLst>
          </p:cNvPr>
          <p:cNvSpPr>
            <a:spLocks noGrp="1"/>
          </p:cNvSpPr>
          <p:nvPr>
            <p:ph type="body" sz="quarter" idx="12"/>
          </p:nvPr>
        </p:nvSpPr>
        <p:spPr>
          <a:xfrm>
            <a:off x="969132"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5" name="Text Placeholder 46">
            <a:extLst>
              <a:ext uri="{FF2B5EF4-FFF2-40B4-BE49-F238E27FC236}">
                <a16:creationId xmlns:a16="http://schemas.microsoft.com/office/drawing/2014/main" id="{871FB6D3-AB00-3C58-FCA8-798467918B3C}"/>
              </a:ext>
            </a:extLst>
          </p:cNvPr>
          <p:cNvSpPr>
            <a:spLocks noGrp="1"/>
          </p:cNvSpPr>
          <p:nvPr>
            <p:ph type="body" sz="quarter" idx="13"/>
          </p:nvPr>
        </p:nvSpPr>
        <p:spPr>
          <a:xfrm>
            <a:off x="8164363"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6" name="Text Placeholder 46">
            <a:extLst>
              <a:ext uri="{FF2B5EF4-FFF2-40B4-BE49-F238E27FC236}">
                <a16:creationId xmlns:a16="http://schemas.microsoft.com/office/drawing/2014/main" id="{6B262379-689F-5799-24E0-9684ECBD3F5F}"/>
              </a:ext>
            </a:extLst>
          </p:cNvPr>
          <p:cNvSpPr>
            <a:spLocks noGrp="1"/>
          </p:cNvSpPr>
          <p:nvPr>
            <p:ph type="body" sz="quarter" idx="14"/>
          </p:nvPr>
        </p:nvSpPr>
        <p:spPr>
          <a:xfrm>
            <a:off x="8164363"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Tree>
    <p:extLst>
      <p:ext uri="{BB962C8B-B14F-4D97-AF65-F5344CB8AC3E}">
        <p14:creationId xmlns:p14="http://schemas.microsoft.com/office/powerpoint/2010/main" val="1113897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 chart two thirds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a:extLst>
              <a:ext uri="{FF2B5EF4-FFF2-40B4-BE49-F238E27FC236}">
                <a16:creationId xmlns:a16="http://schemas.microsoft.com/office/drawing/2014/main" id="{5569487B-EB82-B176-1E26-E5492C2A5F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11" name="Text Placeholder 9">
            <a:extLst>
              <a:ext uri="{FF2B5EF4-FFF2-40B4-BE49-F238E27FC236}">
                <a16:creationId xmlns:a16="http://schemas.microsoft.com/office/drawing/2014/main" id="{4151A6DF-D543-BA45-5130-D8CBDADFB580}"/>
              </a:ext>
            </a:extLst>
          </p:cNvPr>
          <p:cNvSpPr>
            <a:spLocks noGrp="1"/>
          </p:cNvSpPr>
          <p:nvPr>
            <p:ph type="body" sz="quarter" idx="11"/>
          </p:nvPr>
        </p:nvSpPr>
        <p:spPr>
          <a:xfrm>
            <a:off x="407988" y="2178424"/>
            <a:ext cx="3579396" cy="3654388"/>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19" name="Text Placeholder 2">
            <a:extLst>
              <a:ext uri="{FF2B5EF4-FFF2-40B4-BE49-F238E27FC236}">
                <a16:creationId xmlns:a16="http://schemas.microsoft.com/office/drawing/2014/main" id="{A628EB90-83ED-8290-B66E-E1D5B4B6EE58}"/>
              </a:ext>
            </a:extLst>
          </p:cNvPr>
          <p:cNvSpPr>
            <a:spLocks noGrp="1"/>
          </p:cNvSpPr>
          <p:nvPr>
            <p:ph idx="10"/>
          </p:nvPr>
        </p:nvSpPr>
        <p:spPr>
          <a:xfrm>
            <a:off x="4641850" y="1302195"/>
            <a:ext cx="6976993" cy="4530617"/>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2" name="Title 1">
            <a:extLst>
              <a:ext uri="{FF2B5EF4-FFF2-40B4-BE49-F238E27FC236}">
                <a16:creationId xmlns:a16="http://schemas.microsoft.com/office/drawing/2014/main" id="{F4A8F324-AEDC-3DF8-7553-16E44E1C22C1}"/>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tx1"/>
                </a:solidFill>
              </a:defRPr>
            </a:lvl1pPr>
          </a:lstStyle>
          <a:p>
            <a:r>
              <a:rPr lang="de"/>
              <a:t>Klicken Sie, um den Folientitel zu bearbeiten</a:t>
            </a:r>
            <a:endParaRPr lang="en-US"/>
          </a:p>
        </p:txBody>
      </p:sp>
    </p:spTree>
    <p:extLst>
      <p:ext uri="{BB962C8B-B14F-4D97-AF65-F5344CB8AC3E}">
        <p14:creationId xmlns:p14="http://schemas.microsoft.com/office/powerpoint/2010/main" val="4244044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ext + chart two thirds R - Off white">
    <p:bg>
      <p:bgPr>
        <a:solidFill>
          <a:schemeClr val="tx2"/>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2EDC56D6-1135-0B56-4889-483EF16EE8AF}"/>
              </a:ext>
            </a:extLst>
          </p:cNvPr>
          <p:cNvSpPr>
            <a:spLocks noGrp="1"/>
          </p:cNvSpPr>
          <p:nvPr>
            <p:ph type="body" sz="quarter" idx="11"/>
          </p:nvPr>
        </p:nvSpPr>
        <p:spPr>
          <a:xfrm>
            <a:off x="407988" y="2178424"/>
            <a:ext cx="3579396" cy="3654388"/>
          </a:xfrm>
        </p:spPr>
        <p:txBody>
          <a:bodyPr/>
          <a:lstStyle>
            <a:lvl1pPr marL="0" indent="0">
              <a:tabLst/>
              <a:defRPr sz="1200">
                <a:solidFill>
                  <a:schemeClr val="bg1"/>
                </a:solidFill>
              </a:defRPr>
            </a:lvl1pPr>
            <a:lvl2pPr marL="0" indent="0">
              <a:tabLst/>
              <a:defRPr sz="1200">
                <a:solidFill>
                  <a:schemeClr val="bg1"/>
                </a:solidFill>
              </a:defRPr>
            </a:lvl2pPr>
            <a:lvl3pPr marL="0" indent="0">
              <a:tabLst/>
              <a:defRPr sz="1200">
                <a:solidFill>
                  <a:schemeClr val="bg1"/>
                </a:solidFill>
              </a:defRPr>
            </a:lvl3pPr>
            <a:lvl4pPr marL="0" indent="0">
              <a:tabLst/>
              <a:defRPr sz="1200">
                <a:solidFill>
                  <a:schemeClr val="bg1"/>
                </a:solidFill>
              </a:defRPr>
            </a:lvl4pPr>
            <a:lvl5pPr marL="0" indent="0">
              <a:tabLst/>
              <a:defRPr sz="12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Rectangle 5">
            <a:extLst>
              <a:ext uri="{FF2B5EF4-FFF2-40B4-BE49-F238E27FC236}">
                <a16:creationId xmlns:a16="http://schemas.microsoft.com/office/drawing/2014/main" id="{856CF896-B1F3-732F-58C7-02D27EEE66B4}"/>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4641850" y="1302195"/>
            <a:ext cx="6976993" cy="4530617"/>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 name="Title 1">
            <a:extLst>
              <a:ext uri="{FF2B5EF4-FFF2-40B4-BE49-F238E27FC236}">
                <a16:creationId xmlns:a16="http://schemas.microsoft.com/office/drawing/2014/main" id="{93F036EA-2BAD-8BFD-00BB-BA4BE81CC6B9}"/>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bg1"/>
                </a:solidFill>
              </a:defRPr>
            </a:lvl1pPr>
          </a:lstStyle>
          <a:p>
            <a:r>
              <a:rPr lang="de"/>
              <a:t>Klicken Sie, um den Folientitel zu bearbeiten</a:t>
            </a:r>
            <a:endParaRPr lang="en-US"/>
          </a:p>
        </p:txBody>
      </p:sp>
      <p:pic>
        <p:nvPicPr>
          <p:cNvPr id="31" name="Graphic 30">
            <a:extLst>
              <a:ext uri="{FF2B5EF4-FFF2-40B4-BE49-F238E27FC236}">
                <a16:creationId xmlns:a16="http://schemas.microsoft.com/office/drawing/2014/main" id="{5569487B-EB82-B176-1E26-E5492C2A5F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2" name="Picture 1" descr="Ein schwarz-weißes Logo&#10;&#10;KI-generierte Inhalte könnten falsch sein.">
            <a:extLst>
              <a:ext uri="{FF2B5EF4-FFF2-40B4-BE49-F238E27FC236}">
                <a16:creationId xmlns:a16="http://schemas.microsoft.com/office/drawing/2014/main" id="{46BFFF54-E149-9303-1964-C5F4F5D2383A}"/>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041847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_Text + chart two thirds R - Off white">
    <p:bg>
      <p:bgPr>
        <a:solidFill>
          <a:schemeClr val="tx2"/>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2EDC56D6-1135-0B56-4889-483EF16EE8AF}"/>
              </a:ext>
            </a:extLst>
          </p:cNvPr>
          <p:cNvSpPr>
            <a:spLocks noGrp="1"/>
          </p:cNvSpPr>
          <p:nvPr>
            <p:ph type="body" sz="quarter" idx="11"/>
          </p:nvPr>
        </p:nvSpPr>
        <p:spPr>
          <a:xfrm>
            <a:off x="407988" y="2178424"/>
            <a:ext cx="3579396" cy="3654388"/>
          </a:xfrm>
        </p:spPr>
        <p:txBody>
          <a:bodyPr/>
          <a:lstStyle>
            <a:lvl1pPr marL="0" indent="0">
              <a:tabLst/>
              <a:defRPr sz="1200">
                <a:solidFill>
                  <a:schemeClr val="bg1"/>
                </a:solidFill>
              </a:defRPr>
            </a:lvl1pPr>
            <a:lvl2pPr marL="0" indent="0">
              <a:tabLst/>
              <a:defRPr sz="1200">
                <a:solidFill>
                  <a:schemeClr val="bg1"/>
                </a:solidFill>
              </a:defRPr>
            </a:lvl2pPr>
            <a:lvl3pPr marL="0" indent="0">
              <a:tabLst/>
              <a:defRPr sz="1200">
                <a:solidFill>
                  <a:schemeClr val="bg1"/>
                </a:solidFill>
              </a:defRPr>
            </a:lvl3pPr>
            <a:lvl4pPr marL="0" indent="0">
              <a:tabLst/>
              <a:defRPr sz="1200">
                <a:solidFill>
                  <a:schemeClr val="bg1"/>
                </a:solidFill>
              </a:defRPr>
            </a:lvl4pPr>
            <a:lvl5pPr marL="0" indent="0">
              <a:tabLst/>
              <a:defRPr sz="12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Rectangle 5">
            <a:extLst>
              <a:ext uri="{FF2B5EF4-FFF2-40B4-BE49-F238E27FC236}">
                <a16:creationId xmlns:a16="http://schemas.microsoft.com/office/drawing/2014/main" id="{856CF896-B1F3-732F-58C7-02D27EEE66B4}"/>
              </a:ext>
            </a:extLst>
          </p:cNvPr>
          <p:cNvSpPr/>
          <p:nvPr userDrawn="1"/>
        </p:nvSpPr>
        <p:spPr>
          <a:xfrm flipH="1">
            <a:off x="1" y="0"/>
            <a:ext cx="422433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4641850" y="1302195"/>
            <a:ext cx="6976993" cy="4530617"/>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 name="Title 1">
            <a:extLst>
              <a:ext uri="{FF2B5EF4-FFF2-40B4-BE49-F238E27FC236}">
                <a16:creationId xmlns:a16="http://schemas.microsoft.com/office/drawing/2014/main" id="{93F036EA-2BAD-8BFD-00BB-BA4BE81CC6B9}"/>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bg1"/>
                </a:solidFill>
              </a:defRPr>
            </a:lvl1pPr>
          </a:lstStyle>
          <a:p>
            <a:r>
              <a:rPr lang="de"/>
              <a:t>Klicken Sie, um den Folientitel zu bearbeiten</a:t>
            </a:r>
            <a:endParaRPr lang="en-US"/>
          </a:p>
        </p:txBody>
      </p:sp>
      <p:pic>
        <p:nvPicPr>
          <p:cNvPr id="4" name="Picture 3" descr="Ein Logo auf schwarzem Hintergrund&#10;&#10;KI-generierte Inhalte könnten falsch sein.">
            <a:extLst>
              <a:ext uri="{FF2B5EF4-FFF2-40B4-BE49-F238E27FC236}">
                <a16:creationId xmlns:a16="http://schemas.microsoft.com/office/drawing/2014/main" id="{0B82DDEA-7268-6B59-99FA-D6AA79D17339}"/>
              </a:ext>
            </a:extLst>
          </p:cNvPr>
          <p:cNvPicPr>
            <a:picLocks noChangeAspect="1"/>
          </p:cNvPicPr>
          <p:nvPr userDrawn="1"/>
        </p:nvPicPr>
        <p:blipFill>
          <a:blip r:embed="rId2"/>
          <a:stretch>
            <a:fillRect/>
          </a:stretch>
        </p:blipFill>
        <p:spPr>
          <a:xfrm>
            <a:off x="124973" y="5475520"/>
            <a:ext cx="2083305" cy="1473920"/>
          </a:xfrm>
          <a:prstGeom prst="rect">
            <a:avLst/>
          </a:prstGeom>
        </p:spPr>
      </p:pic>
      <p:pic>
        <p:nvPicPr>
          <p:cNvPr id="7" name="Graphic 6">
            <a:extLst>
              <a:ext uri="{FF2B5EF4-FFF2-40B4-BE49-F238E27FC236}">
                <a16:creationId xmlns:a16="http://schemas.microsoft.com/office/drawing/2014/main" id="{67C1F47C-C642-C7AE-416D-28BD72AF389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4183475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ockups -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tx1"/>
            </a:solidFill>
          </a:ln>
          <a:effectLst>
            <a:outerShdw blurRad="289897"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AB793E1E-3CF3-6491-4FBF-7210272D82E4}"/>
              </a:ext>
            </a:extLst>
          </p:cNvPr>
          <p:cNvSpPr>
            <a:spLocks noGrp="1"/>
          </p:cNvSpPr>
          <p:nvPr>
            <p:ph type="body" sz="quarter" idx="11"/>
          </p:nvPr>
        </p:nvSpPr>
        <p:spPr>
          <a:xfrm>
            <a:off x="407988" y="1570383"/>
            <a:ext cx="3666172" cy="4202176"/>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F362215B-957B-F944-3C5E-011F581804D2}"/>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429A95BD-FE6A-5262-66BB-EF5E7C6E2F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8312782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ockups - Smartphone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EEB045BF-6275-EBA0-B042-916FB566D305}"/>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F6C89B76-852B-120D-4E08-8BADAFE84DB3}"/>
              </a:ext>
            </a:extLst>
          </p:cNvPr>
          <p:cNvSpPr>
            <a:spLocks noGrp="1"/>
          </p:cNvSpPr>
          <p:nvPr>
            <p:ph type="body" sz="quarter" idx="11"/>
          </p:nvPr>
        </p:nvSpPr>
        <p:spPr>
          <a:xfrm>
            <a:off x="407988" y="1567129"/>
            <a:ext cx="3666172" cy="4205430"/>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62A51908-91A4-10EB-8A23-FAEB3F4022C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ABD4E76E-FAD0-6BC9-0AC6-520A9900EF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640398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ockups - 2x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9">
            <a:extLst>
              <a:ext uri="{FF2B5EF4-FFF2-40B4-BE49-F238E27FC236}">
                <a16:creationId xmlns:a16="http://schemas.microsoft.com/office/drawing/2014/main" id="{EEA7D5BE-88D0-2A06-36D7-5384B1D86FC4}"/>
              </a:ext>
            </a:extLst>
          </p:cNvPr>
          <p:cNvSpPr>
            <a:spLocks noGrp="1"/>
          </p:cNvSpPr>
          <p:nvPr>
            <p:ph type="body" sz="quarter" idx="11"/>
          </p:nvPr>
        </p:nvSpPr>
        <p:spPr>
          <a:xfrm>
            <a:off x="407988" y="1530626"/>
            <a:ext cx="3666172" cy="4241934"/>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C2797211-2B9F-2B02-1DE6-6BA1AA37D33F}"/>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105DD803-295D-4BC5-1758-F026D38794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33" name="Picture Placeholder 28">
            <a:extLst>
              <a:ext uri="{FF2B5EF4-FFF2-40B4-BE49-F238E27FC236}">
                <a16:creationId xmlns:a16="http://schemas.microsoft.com/office/drawing/2014/main" id="{67462DC7-6886-F488-CB12-AB80913C20FF}"/>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
        <p:nvSpPr>
          <p:cNvPr id="34" name="Picture Placeholder 28">
            <a:extLst>
              <a:ext uri="{FF2B5EF4-FFF2-40B4-BE49-F238E27FC236}">
                <a16:creationId xmlns:a16="http://schemas.microsoft.com/office/drawing/2014/main" id="{B3767E70-098F-1424-CEEC-37CD65207E5B}"/>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Tree>
    <p:extLst>
      <p:ext uri="{BB962C8B-B14F-4D97-AF65-F5344CB8AC3E}">
        <p14:creationId xmlns:p14="http://schemas.microsoft.com/office/powerpoint/2010/main" val="3082884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ockups - Tablet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773972" y="546457"/>
            <a:ext cx="4320000" cy="5765085"/>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313F0A23-2C4D-F400-CA41-4AE82C91B320}"/>
              </a:ext>
            </a:extLst>
          </p:cNvPr>
          <p:cNvSpPr>
            <a:spLocks noGrp="1"/>
          </p:cNvSpPr>
          <p:nvPr>
            <p:ph type="body" sz="quarter" idx="11"/>
          </p:nvPr>
        </p:nvSpPr>
        <p:spPr>
          <a:xfrm>
            <a:off x="407988" y="1558817"/>
            <a:ext cx="3666172" cy="4213742"/>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70FA7E1D-7B6A-2F98-8F73-7A369AC74736}"/>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2B0E099B-0ED4-BC33-7A6A-2ECD0BF35D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636530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ockups - Tablet/desktop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pic>
        <p:nvPicPr>
          <p:cNvPr id="30" name="Graphic 29">
            <a:extLst>
              <a:ext uri="{FF2B5EF4-FFF2-40B4-BE49-F238E27FC236}">
                <a16:creationId xmlns:a16="http://schemas.microsoft.com/office/drawing/2014/main" id="{0789DECD-6475-6C9A-82A4-92DD4F8825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8" name="Text Placeholder 9">
            <a:extLst>
              <a:ext uri="{FF2B5EF4-FFF2-40B4-BE49-F238E27FC236}">
                <a16:creationId xmlns:a16="http://schemas.microsoft.com/office/drawing/2014/main" id="{CBEB7E91-3EC0-CAAF-F7D7-38B3BEA1E2B4}"/>
              </a:ext>
            </a:extLst>
          </p:cNvPr>
          <p:cNvSpPr>
            <a:spLocks noGrp="1"/>
          </p:cNvSpPr>
          <p:nvPr>
            <p:ph type="body" sz="quarter" idx="11"/>
          </p:nvPr>
        </p:nvSpPr>
        <p:spPr>
          <a:xfrm>
            <a:off x="407988" y="2178424"/>
            <a:ext cx="3579396" cy="3654388"/>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19" name="Title 1">
            <a:extLst>
              <a:ext uri="{FF2B5EF4-FFF2-40B4-BE49-F238E27FC236}">
                <a16:creationId xmlns:a16="http://schemas.microsoft.com/office/drawing/2014/main" id="{9CDB9A46-8F0F-A3DB-6BB1-9A3895B6B587}"/>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tx1"/>
                </a:solidFill>
              </a:defRPr>
            </a:lvl1pPr>
          </a:lstStyle>
          <a:p>
            <a:r>
              <a:rPr lang="de"/>
              <a:t>Klicken Sie, um den Folientitel zu bearbeiten</a:t>
            </a:r>
            <a:endParaRPr lang="en-US"/>
          </a:p>
        </p:txBody>
      </p:sp>
    </p:spTree>
    <p:extLst>
      <p:ext uri="{BB962C8B-B14F-4D97-AF65-F5344CB8AC3E}">
        <p14:creationId xmlns:p14="http://schemas.microsoft.com/office/powerpoint/2010/main" val="4264692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ockups -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635E2C72-24F2-5547-5ADF-E8AC45F3A8B1}"/>
              </a:ext>
            </a:extLst>
          </p:cNvPr>
          <p:cNvSpPr>
            <a:spLocks noGrp="1"/>
          </p:cNvSpPr>
          <p:nvPr>
            <p:ph type="body" sz="quarter" idx="11"/>
          </p:nvPr>
        </p:nvSpPr>
        <p:spPr>
          <a:xfrm>
            <a:off x="407988" y="1517047"/>
            <a:ext cx="3666172" cy="4285759"/>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7B90A1-72AD-F15D-66CF-95FE6F51862A}"/>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BE669FF9-FDB6-CBB7-280E-21B03EE489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725130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Mockups - Smartphone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4494716F-9F58-7DC2-7A2B-38C3FC8DA791}"/>
              </a:ext>
            </a:extLst>
          </p:cNvPr>
          <p:cNvSpPr>
            <a:spLocks noGrp="1"/>
          </p:cNvSpPr>
          <p:nvPr>
            <p:ph type="body" sz="quarter" idx="11"/>
          </p:nvPr>
        </p:nvSpPr>
        <p:spPr>
          <a:xfrm>
            <a:off x="407988" y="1555653"/>
            <a:ext cx="3666172" cy="4247153"/>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99B554AA-9493-5C33-F600-08BBB9706A1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CD518AE1-8C36-487F-1939-8AF5D4447E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693889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Mockups - 2x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35EEE3F3-19F9-EAE0-2AAE-A75603C17291}"/>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4" name="Picture Placeholder 28">
            <a:extLst>
              <a:ext uri="{FF2B5EF4-FFF2-40B4-BE49-F238E27FC236}">
                <a16:creationId xmlns:a16="http://schemas.microsoft.com/office/drawing/2014/main" id="{4DBF48C4-A781-D1C7-2706-85B89497B4C2}"/>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5" name="Text Placeholder 9">
            <a:extLst>
              <a:ext uri="{FF2B5EF4-FFF2-40B4-BE49-F238E27FC236}">
                <a16:creationId xmlns:a16="http://schemas.microsoft.com/office/drawing/2014/main" id="{163B2C34-FC98-5DEA-B8EE-8CEF78086049}"/>
              </a:ext>
            </a:extLst>
          </p:cNvPr>
          <p:cNvSpPr>
            <a:spLocks noGrp="1"/>
          </p:cNvSpPr>
          <p:nvPr>
            <p:ph type="body" sz="quarter" idx="11"/>
          </p:nvPr>
        </p:nvSpPr>
        <p:spPr>
          <a:xfrm>
            <a:off x="407988" y="1538275"/>
            <a:ext cx="3666172" cy="4264531"/>
          </a:xfrm>
        </p:spPr>
        <p:txBody>
          <a:bodyPr/>
          <a:lstStyle>
            <a:lvl1pPr algn="l">
              <a:defRPr sz="1200"/>
            </a:lvl1pPr>
            <a:lvl2pPr algn="l">
              <a:defRPr sz="1200"/>
            </a:lvl2pPr>
            <a:lvl3pPr algn="l">
              <a:defRPr sz="1200"/>
            </a:lvl3pPr>
            <a:lvl4pPr algn="l">
              <a:defRPr sz="1200"/>
            </a:lvl4pPr>
            <a:lvl5pPr algn="l">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Title 1">
            <a:extLst>
              <a:ext uri="{FF2B5EF4-FFF2-40B4-BE49-F238E27FC236}">
                <a16:creationId xmlns:a16="http://schemas.microsoft.com/office/drawing/2014/main" id="{9C4F8C29-E9BB-8A90-08C6-2953CCDF542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27A744C2-F199-769B-330A-2BFB570F9D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61043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ockups - Tablet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873363" y="546457"/>
            <a:ext cx="4320000" cy="5765085"/>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F6137CA1-F2EC-305F-B070-AECC09243048}"/>
              </a:ext>
            </a:extLst>
          </p:cNvPr>
          <p:cNvSpPr>
            <a:spLocks noGrp="1"/>
          </p:cNvSpPr>
          <p:nvPr>
            <p:ph type="body" sz="quarter" idx="11"/>
          </p:nvPr>
        </p:nvSpPr>
        <p:spPr>
          <a:xfrm>
            <a:off x="407988" y="1304925"/>
            <a:ext cx="3666172" cy="4897438"/>
          </a:xfrm>
        </p:spPr>
        <p:txBody>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081344-3ADE-F763-2FA9-471578D66F7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FOLIENTITEL HIER HINZUFÜGEN</a:t>
            </a:r>
            <a:endParaRPr lang="en-US"/>
          </a:p>
        </p:txBody>
      </p:sp>
      <p:pic>
        <p:nvPicPr>
          <p:cNvPr id="30" name="Graphic 29">
            <a:extLst>
              <a:ext uri="{FF2B5EF4-FFF2-40B4-BE49-F238E27FC236}">
                <a16:creationId xmlns:a16="http://schemas.microsoft.com/office/drawing/2014/main" id="{82D16D8A-33E0-D02B-3A61-3C9AB1BE70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3251649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ne column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BC3D-6D20-7A9E-9E4D-490E1FAF4542}"/>
              </a:ext>
            </a:extLst>
          </p:cNvPr>
          <p:cNvSpPr>
            <a:spLocks noGrp="1"/>
          </p:cNvSpPr>
          <p:nvPr>
            <p:ph type="title" hasCustomPrompt="1"/>
          </p:nvPr>
        </p:nvSpPr>
        <p:spPr>
          <a:xfrm>
            <a:off x="407989" y="427167"/>
            <a:ext cx="11233150" cy="452809"/>
          </a:xfrm>
        </p:spPr>
        <p:txBody>
          <a:bodyPr>
            <a:noAutofit/>
          </a:bodyPr>
          <a:lstStyle>
            <a:lvl1pPr>
              <a:lnSpc>
                <a:spcPct val="90000"/>
              </a:lnSpc>
              <a:defRPr/>
            </a:lvl1pPr>
          </a:lstStyle>
          <a:p>
            <a:r>
              <a:rPr lang="de"/>
              <a:t>Klicken Sie hier, um den DIA-Titel zu bearbeiten</a:t>
            </a:r>
            <a:endParaRPr lang="en-US"/>
          </a:p>
        </p:txBody>
      </p:sp>
      <p:sp>
        <p:nvSpPr>
          <p:cNvPr id="4" name="Text Placeholder 2">
            <a:extLst>
              <a:ext uri="{FF2B5EF4-FFF2-40B4-BE49-F238E27FC236}">
                <a16:creationId xmlns:a16="http://schemas.microsoft.com/office/drawing/2014/main" id="{75D7FA16-5F4F-1211-2003-93A925E8D848}"/>
              </a:ext>
            </a:extLst>
          </p:cNvPr>
          <p:cNvSpPr>
            <a:spLocks noGrp="1"/>
          </p:cNvSpPr>
          <p:nvPr>
            <p:ph idx="1"/>
          </p:nvPr>
        </p:nvSpPr>
        <p:spPr>
          <a:xfrm>
            <a:off x="407989" y="1036319"/>
            <a:ext cx="11233150" cy="5164455"/>
          </a:xfrm>
          <a:prstGeom prst="rect">
            <a:avLst/>
          </a:prstGeom>
        </p:spPr>
        <p:txBody>
          <a:bodyPr vert="horz" lIns="91440" tIns="45720" rIns="91440" bIns="4572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29" name="Graphic 28">
            <a:extLst>
              <a:ext uri="{FF2B5EF4-FFF2-40B4-BE49-F238E27FC236}">
                <a16:creationId xmlns:a16="http://schemas.microsoft.com/office/drawing/2014/main" id="{7C92B7CD-6D41-8259-398E-83EDC79CC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2322804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Text + image top - Off white">
    <p:bg>
      <p:bgPr>
        <a:solidFill>
          <a:schemeClr val="tx2"/>
        </a:solidFill>
        <a:effectLst/>
      </p:bgPr>
    </p:bg>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noChangeAspect="1"/>
          </p:cNvSpPr>
          <p:nvPr>
            <p:ph type="pic" sz="quarter" idx="11"/>
          </p:nvPr>
        </p:nvSpPr>
        <p:spPr>
          <a:xfrm>
            <a:off x="0" y="0"/>
            <a:ext cx="12191999" cy="188640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solidFill>
                  <a:schemeClr val="bg1"/>
                </a:solidFill>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solidFill>
                  <a:schemeClr val="bg1"/>
                </a:solidFill>
              </a:defRPr>
            </a:lvl1pPr>
            <a:lvl2pPr>
              <a:defRPr sz="1100">
                <a:solidFill>
                  <a:schemeClr val="bg1"/>
                </a:solidFill>
              </a:defRPr>
            </a:lvl2pPr>
            <a:lvl3pPr>
              <a:defRPr sz="1100">
                <a:solidFill>
                  <a:schemeClr val="bg1"/>
                </a:solidFill>
              </a:defRPr>
            </a:lvl3pPr>
            <a:lvl4pPr>
              <a:defRPr>
                <a:solidFill>
                  <a:schemeClr val="bg1"/>
                </a:solidFill>
              </a:defRPr>
            </a:lvl4pPr>
            <a:lvl5pPr>
              <a:defRPr>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6" name="Graphic 5">
            <a:extLst>
              <a:ext uri="{FF2B5EF4-FFF2-40B4-BE49-F238E27FC236}">
                <a16:creationId xmlns:a16="http://schemas.microsoft.com/office/drawing/2014/main" id="{565991A7-D1D1-02FD-BF77-BE835F7505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4" name="Picture 3" descr="Ein schwarz-weißes Logo&#10;&#10;KI-generierte Inhalte könnten falsch sein.">
            <a:extLst>
              <a:ext uri="{FF2B5EF4-FFF2-40B4-BE49-F238E27FC236}">
                <a16:creationId xmlns:a16="http://schemas.microsoft.com/office/drawing/2014/main" id="{562D35E9-9803-C88F-0BD3-D0F02F00F5D2}"/>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19003317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Free slide - Off white">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C32C1DD5-543A-2A68-3E2D-FD4547BE8A5D}"/>
              </a:ext>
            </a:extLst>
          </p:cNvPr>
          <p:cNvSpPr txBox="1">
            <a:spLocks/>
          </p:cNvSpPr>
          <p:nvPr userDrawn="1"/>
        </p:nvSpPr>
        <p:spPr>
          <a:xfrm>
            <a:off x="11285540" y="6458421"/>
            <a:ext cx="566812" cy="179619"/>
          </a:xfrm>
          <a:prstGeom prst="rect">
            <a:avLst/>
          </a:prstGeom>
          <a:noFill/>
        </p:spPr>
        <p:txBody>
          <a:bodyPr/>
          <a:lstStyle>
            <a:defPPr>
              <a:defRPr lang="en-US"/>
            </a:defPPr>
            <a:lvl1pPr marL="0" algn="l" defTabSz="914400" rtl="0" eaLnBrk="1" latinLnBrk="0" hangingPunct="1">
              <a:defRPr sz="1800" kern="1200">
                <a:solidFill>
                  <a:schemeClr val="accent2">
                    <a:alpha val="6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B1F44A7-4017-4C40-8471-CBB8E1A65F48}" type="slidenum">
              <a:rPr lang="en-US" sz="700" b="1" i="0" smtClean="0">
                <a:solidFill>
                  <a:srgbClr val="000000"/>
                </a:solidFill>
                <a:latin typeface="Verdana" panose="020B0604030504040204" pitchFamily="34" charset="0"/>
              </a:rPr>
              <a:pPr algn="r"/>
              <a:t>‹Nr.›</a:t>
            </a:fld>
            <a:endParaRPr lang="en-US" sz="700" b="1" i="0">
              <a:solidFill>
                <a:srgbClr val="000000"/>
              </a:solidFill>
              <a:latin typeface="Verdana" panose="020B0604030504040204" pitchFamily="34" charset="0"/>
            </a:endParaRPr>
          </a:p>
        </p:txBody>
      </p:sp>
      <p:sp>
        <p:nvSpPr>
          <p:cNvPr id="2" name="Title Placeholder 1">
            <a:extLst>
              <a:ext uri="{FF2B5EF4-FFF2-40B4-BE49-F238E27FC236}">
                <a16:creationId xmlns:a16="http://schemas.microsoft.com/office/drawing/2014/main" id="{F9C06283-FD95-15E0-CD02-B7ED80B6E8E7}"/>
              </a:ext>
            </a:extLst>
          </p:cNvPr>
          <p:cNvSpPr>
            <a:spLocks noGrp="1"/>
          </p:cNvSpPr>
          <p:nvPr>
            <p:ph type="title"/>
          </p:nvPr>
        </p:nvSpPr>
        <p:spPr>
          <a:xfrm>
            <a:off x="407989" y="417319"/>
            <a:ext cx="11233150" cy="461665"/>
          </a:xfrm>
          <a:prstGeom prst="rect">
            <a:avLst/>
          </a:prstGeom>
          <a:noFill/>
        </p:spPr>
        <p:txBody>
          <a:bodyPr vert="horz" wrap="square" lIns="91440" tIns="45720" rIns="91440" bIns="45720" rtlCol="0" anchor="t" anchorCtr="0">
            <a:spAutoFit/>
          </a:bodyPr>
          <a:lstStyle/>
          <a:p>
            <a:r>
              <a:rPr lang="de"/>
              <a:t>Klicken Sie hier, um den Mastertitel-Stil zu bearbeiten</a:t>
            </a:r>
          </a:p>
        </p:txBody>
      </p:sp>
    </p:spTree>
    <p:extLst>
      <p:ext uri="{BB962C8B-B14F-4D97-AF65-F5344CB8AC3E}">
        <p14:creationId xmlns:p14="http://schemas.microsoft.com/office/powerpoint/2010/main" val="34159485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1_Section divider 05 - Off white">
    <p:bg>
      <p:bgPr>
        <a:solidFill>
          <a:schemeClr val="tx2"/>
        </a:solidFill>
        <a:effectLst/>
      </p:bgPr>
    </p:bg>
    <p:spTree>
      <p:nvGrpSpPr>
        <p:cNvPr id="1" name=""/>
        <p:cNvGrpSpPr/>
        <p:nvPr/>
      </p:nvGrpSpPr>
      <p:grpSpPr>
        <a:xfrm>
          <a:off x="0" y="0"/>
          <a:ext cx="0" cy="0"/>
          <a:chOff x="0" y="0"/>
          <a:chExt cx="0" cy="0"/>
        </a:xfrm>
      </p:grpSpPr>
      <p:pic>
        <p:nvPicPr>
          <p:cNvPr id="5" name="Picture 4" descr="Ein schwarzer Hintergrund mit bunten Linien&#10;&#10;KI-generierte Inhalte könnten falsch sein.">
            <a:extLst>
              <a:ext uri="{FF2B5EF4-FFF2-40B4-BE49-F238E27FC236}">
                <a16:creationId xmlns:a16="http://schemas.microsoft.com/office/drawing/2014/main" id="{07610CC1-B938-3FE9-206C-44EBB4369A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82679" flipV="1">
            <a:off x="184086" y="-1073251"/>
            <a:ext cx="12192000" cy="6858000"/>
          </a:xfrm>
          <a:prstGeom prst="rect">
            <a:avLst/>
          </a:prstGeom>
        </p:spPr>
      </p:pic>
      <p:sp>
        <p:nvSpPr>
          <p:cNvPr id="2" name="Text Placeholder 16">
            <a:extLst>
              <a:ext uri="{FF2B5EF4-FFF2-40B4-BE49-F238E27FC236}">
                <a16:creationId xmlns:a16="http://schemas.microsoft.com/office/drawing/2014/main" id="{65578190-AEC5-11A9-8507-6139EFE4DA81}"/>
              </a:ext>
            </a:extLst>
          </p:cNvPr>
          <p:cNvSpPr>
            <a:spLocks noGrp="1"/>
          </p:cNvSpPr>
          <p:nvPr>
            <p:ph type="body" sz="quarter" idx="11" hasCustomPrompt="1"/>
          </p:nvPr>
        </p:nvSpPr>
        <p:spPr>
          <a:xfrm>
            <a:off x="653144" y="2751891"/>
            <a:ext cx="5310736" cy="1354217"/>
          </a:xfrm>
          <a:prstGeom prst="rect">
            <a:avLst/>
          </a:prstGeom>
        </p:spPr>
        <p:txBody>
          <a:bodyPr wrap="square" anchor="ctr">
            <a:noAutofit/>
          </a:bodyPr>
          <a:lstStyle>
            <a:lvl1pPr marL="0" indent="0" algn="l">
              <a:lnSpc>
                <a:spcPts val="6200"/>
              </a:lnSpc>
              <a:spcBef>
                <a:spcPts val="0"/>
              </a:spcBef>
              <a:buNone/>
              <a:defRPr sz="6000" b="1" i="0">
                <a:solidFill>
                  <a:schemeClr val="bg1"/>
                </a:solidFill>
                <a:latin typeface="+mj-lt"/>
              </a:defRPr>
            </a:lvl1pPr>
            <a:lvl2pPr>
              <a:defRPr sz="5600"/>
            </a:lvl2pPr>
            <a:lvl3pPr>
              <a:defRPr sz="5600"/>
            </a:lvl3pPr>
            <a:lvl4pPr>
              <a:defRPr sz="5600"/>
            </a:lvl4pPr>
            <a:lvl5pPr>
              <a:defRPr sz="5600"/>
            </a:lvl5pPr>
          </a:lstStyle>
          <a:p>
            <a:pPr lvl="0"/>
            <a:r>
              <a:rPr lang="de"/>
              <a:t>Sektionstrenner-Titel hinzufügen</a:t>
            </a:r>
            <a:endParaRPr lang="en-US"/>
          </a:p>
        </p:txBody>
      </p:sp>
      <p:sp>
        <p:nvSpPr>
          <p:cNvPr id="12" name="Text Placeholder 33">
            <a:extLst>
              <a:ext uri="{FF2B5EF4-FFF2-40B4-BE49-F238E27FC236}">
                <a16:creationId xmlns:a16="http://schemas.microsoft.com/office/drawing/2014/main" id="{CE3A2B85-A354-F205-5428-792676985021}"/>
              </a:ext>
            </a:extLst>
          </p:cNvPr>
          <p:cNvSpPr>
            <a:spLocks noGrp="1"/>
          </p:cNvSpPr>
          <p:nvPr>
            <p:ph type="body" sz="quarter" idx="4294967295"/>
          </p:nvPr>
        </p:nvSpPr>
        <p:spPr>
          <a:xfrm>
            <a:off x="701446" y="4430783"/>
            <a:ext cx="5262434" cy="413365"/>
          </a:xfrm>
        </p:spPr>
        <p:txBody>
          <a:bodyPr/>
          <a:lstStyle>
            <a:lvl1pPr>
              <a:defRPr>
                <a:solidFill>
                  <a:schemeClr val="bg1"/>
                </a:solidFill>
              </a:defRPr>
            </a:lvl1pPr>
          </a:lstStyle>
          <a:p>
            <a:r>
              <a:rPr lang="de" b="0"/>
              <a:t>Untertitel</a:t>
            </a:r>
          </a:p>
        </p:txBody>
      </p:sp>
      <p:sp>
        <p:nvSpPr>
          <p:cNvPr id="37" name="Text Placeholder 36">
            <a:extLst>
              <a:ext uri="{FF2B5EF4-FFF2-40B4-BE49-F238E27FC236}">
                <a16:creationId xmlns:a16="http://schemas.microsoft.com/office/drawing/2014/main" id="{EA19870B-C70E-7D9B-63CD-0926B3F58E16}"/>
              </a:ext>
            </a:extLst>
          </p:cNvPr>
          <p:cNvSpPr>
            <a:spLocks noGrp="1"/>
          </p:cNvSpPr>
          <p:nvPr>
            <p:ph type="body" sz="quarter" idx="12" hasCustomPrompt="1"/>
          </p:nvPr>
        </p:nvSpPr>
        <p:spPr>
          <a:xfrm>
            <a:off x="701675" y="2086598"/>
            <a:ext cx="1581150" cy="252000"/>
          </a:xfrm>
          <a:prstGeom prst="roundRect">
            <a:avLst>
              <a:gd name="adj" fmla="val 50000"/>
            </a:avLst>
          </a:prstGeom>
          <a:solidFill>
            <a:schemeClr val="accent2"/>
          </a:solidFill>
        </p:spPr>
        <p:txBody>
          <a:bodyPr anchor="ctr">
            <a:noAutofit/>
          </a:bodyPr>
          <a:lstStyle>
            <a:lvl1pPr algn="ctr">
              <a:defRPr sz="900" cap="all" spc="300" baseline="0">
                <a:solidFill>
                  <a:schemeClr val="bg1"/>
                </a:solidFill>
              </a:defRPr>
            </a:lvl1pPr>
          </a:lstStyle>
          <a:p>
            <a:pPr lvl="0"/>
            <a:r>
              <a:rPr lang="de"/>
              <a:t>ABSCHNITT EINS</a:t>
            </a:r>
            <a:endParaRPr lang="en-US"/>
          </a:p>
        </p:txBody>
      </p:sp>
      <p:pic>
        <p:nvPicPr>
          <p:cNvPr id="34" name="Graphic 33">
            <a:extLst>
              <a:ext uri="{FF2B5EF4-FFF2-40B4-BE49-F238E27FC236}">
                <a16:creationId xmlns:a16="http://schemas.microsoft.com/office/drawing/2014/main" id="{1066309B-0648-EC0F-9924-17B98615E3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sp>
        <p:nvSpPr>
          <p:cNvPr id="11" name="Rectangle 10">
            <a:extLst>
              <a:ext uri="{FF2B5EF4-FFF2-40B4-BE49-F238E27FC236}">
                <a16:creationId xmlns:a16="http://schemas.microsoft.com/office/drawing/2014/main" id="{CA4C2B8C-CAA0-85F2-48D8-C2F562350820}"/>
              </a:ext>
            </a:extLst>
          </p:cNvPr>
          <p:cNvSpPr/>
          <p:nvPr userDrawn="1"/>
        </p:nvSpPr>
        <p:spPr>
          <a:xfrm>
            <a:off x="0" y="-2163449"/>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8981B5-9971-2EFE-0563-9BD2EB7B1F38}"/>
              </a:ext>
            </a:extLst>
          </p:cNvPr>
          <p:cNvSpPr/>
          <p:nvPr userDrawn="1"/>
        </p:nvSpPr>
        <p:spPr>
          <a:xfrm rot="5400000">
            <a:off x="6771985" y="2839305"/>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in schwarz-weißes Logo&#10;&#10;KI-generierte Inhalte könnten falsch sein.">
            <a:extLst>
              <a:ext uri="{FF2B5EF4-FFF2-40B4-BE49-F238E27FC236}">
                <a16:creationId xmlns:a16="http://schemas.microsoft.com/office/drawing/2014/main" id="{55971958-9809-ACE0-C6D7-425B9E2BFFAC}"/>
              </a:ext>
            </a:extLst>
          </p:cNvPr>
          <p:cNvPicPr>
            <a:picLocks noChangeAspect="1"/>
          </p:cNvPicPr>
          <p:nvPr userDrawn="1"/>
        </p:nvPicPr>
        <p:blipFill>
          <a:blip r:embed="rId4">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3822716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 image top - Off whit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p:cNvSpPr>
          <p:nvPr>
            <p:ph type="pic" sz="quarter" idx="11"/>
          </p:nvPr>
        </p:nvSpPr>
        <p:spPr>
          <a:xfrm>
            <a:off x="0" y="1"/>
            <a:ext cx="12191999" cy="1886962"/>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0" name="Graphic 29">
            <a:extLst>
              <a:ext uri="{FF2B5EF4-FFF2-40B4-BE49-F238E27FC236}">
                <a16:creationId xmlns:a16="http://schemas.microsoft.com/office/drawing/2014/main" id="{5AA01B07-5BED-BAC2-E4E9-E8A95D4B31D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6294221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Mockups - Tablet/desktop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pic>
        <p:nvPicPr>
          <p:cNvPr id="30" name="Graphic 29">
            <a:extLst>
              <a:ext uri="{FF2B5EF4-FFF2-40B4-BE49-F238E27FC236}">
                <a16:creationId xmlns:a16="http://schemas.microsoft.com/office/drawing/2014/main" id="{DE2CD72C-C900-11D1-E1F1-72C68748AEE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8" name="Text Placeholder 9">
            <a:extLst>
              <a:ext uri="{FF2B5EF4-FFF2-40B4-BE49-F238E27FC236}">
                <a16:creationId xmlns:a16="http://schemas.microsoft.com/office/drawing/2014/main" id="{2F006E2E-5473-EB85-DD74-3DFBCE1D2685}"/>
              </a:ext>
            </a:extLst>
          </p:cNvPr>
          <p:cNvSpPr>
            <a:spLocks noGrp="1"/>
          </p:cNvSpPr>
          <p:nvPr>
            <p:ph type="body" sz="quarter" idx="11"/>
          </p:nvPr>
        </p:nvSpPr>
        <p:spPr>
          <a:xfrm>
            <a:off x="407988" y="2178424"/>
            <a:ext cx="3579396" cy="3654388"/>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19" name="Title 1">
            <a:extLst>
              <a:ext uri="{FF2B5EF4-FFF2-40B4-BE49-F238E27FC236}">
                <a16:creationId xmlns:a16="http://schemas.microsoft.com/office/drawing/2014/main" id="{0935CB3E-0DE2-58D1-84B8-0A30F0239478}"/>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tx1"/>
                </a:solidFill>
              </a:defRPr>
            </a:lvl1pPr>
          </a:lstStyle>
          <a:p>
            <a:r>
              <a:rPr lang="de"/>
              <a:t>Klicken Sie, um den Folientitel zu bearbeiten</a:t>
            </a:r>
            <a:endParaRPr lang="en-US"/>
          </a:p>
        </p:txBody>
      </p:sp>
    </p:spTree>
    <p:extLst>
      <p:ext uri="{BB962C8B-B14F-4D97-AF65-F5344CB8AC3E}">
        <p14:creationId xmlns:p14="http://schemas.microsoft.com/office/powerpoint/2010/main" val="2716686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7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solidFill>
                  <a:schemeClr val="bg1"/>
                </a:solidFill>
              </a:defRPr>
            </a:lvl1pPr>
            <a:lvl2pPr marL="0" indent="0">
              <a:lnSpc>
                <a:spcPts val="1480"/>
              </a:lnSpc>
              <a:tabLst/>
              <a:defRPr sz="1400">
                <a:solidFill>
                  <a:schemeClr val="bg1"/>
                </a:solidFill>
              </a:defRPr>
            </a:lvl2pPr>
            <a:lvl3pPr marL="0" indent="0">
              <a:lnSpc>
                <a:spcPts val="1480"/>
              </a:lnSpc>
              <a:tabLst/>
              <a:defRPr sz="1400">
                <a:solidFill>
                  <a:schemeClr val="bg1"/>
                </a:solidFill>
              </a:defRPr>
            </a:lvl3pPr>
            <a:lvl4pPr marL="0" indent="0">
              <a:lnSpc>
                <a:spcPts val="1480"/>
              </a:lnSpc>
              <a:tabLst/>
              <a:defRPr sz="1400">
                <a:solidFill>
                  <a:schemeClr val="bg1"/>
                </a:solidFill>
              </a:defRPr>
            </a:lvl4pPr>
            <a:lvl5pPr marL="0" indent="0">
              <a:lnSpc>
                <a:spcPts val="1480"/>
              </a:lnSpc>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 name="Picture 2" descr="Ein schwarz-weißes Logo&#10;&#10;KI-generierte Inhalte könnten falsch sein.">
            <a:extLst>
              <a:ext uri="{FF2B5EF4-FFF2-40B4-BE49-F238E27FC236}">
                <a16:creationId xmlns:a16="http://schemas.microsoft.com/office/drawing/2014/main" id="{553BC3D6-2024-8077-1171-31DA6FA9EB34}"/>
              </a:ext>
            </a:extLst>
          </p:cNvPr>
          <p:cNvPicPr>
            <a:picLocks noChangeAspect="1"/>
          </p:cNvPicPr>
          <p:nvPr userDrawn="1"/>
        </p:nvPicPr>
        <p:blipFill>
          <a:blip r:embed="rId2">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041130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9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416396"/>
            <a:ext cx="6849355" cy="982687"/>
          </a:xfrm>
        </p:spPr>
        <p:txBody>
          <a:bodyPr lIns="0" anchor="b">
            <a:noAutofit/>
          </a:bodyPr>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727946"/>
            <a:ext cx="6850062" cy="3886200"/>
          </a:xfrm>
        </p:spPr>
        <p:txBody>
          <a:bodyPr/>
          <a:lstStyle>
            <a:lvl1pPr marL="0" indent="0">
              <a:lnSpc>
                <a:spcPct val="100000"/>
              </a:lnSpc>
              <a:spcBef>
                <a:spcPts val="600"/>
              </a:spcBef>
              <a:spcAft>
                <a:spcPts val="600"/>
              </a:spcAft>
              <a:tabLst/>
              <a:defRPr sz="1400">
                <a:solidFill>
                  <a:schemeClr val="bg1"/>
                </a:solidFill>
              </a:defRPr>
            </a:lvl1pPr>
            <a:lvl2pPr marL="0" indent="0">
              <a:lnSpc>
                <a:spcPct val="100000"/>
              </a:lnSpc>
              <a:spcBef>
                <a:spcPts val="600"/>
              </a:spcBef>
              <a:spcAft>
                <a:spcPts val="600"/>
              </a:spcAft>
              <a:tabLst/>
              <a:defRPr sz="1400">
                <a:solidFill>
                  <a:schemeClr val="bg1"/>
                </a:solidFill>
              </a:defRPr>
            </a:lvl2pPr>
            <a:lvl3pPr marL="0" indent="0">
              <a:lnSpc>
                <a:spcPct val="100000"/>
              </a:lnSpc>
              <a:spcBef>
                <a:spcPts val="600"/>
              </a:spcBef>
              <a:spcAft>
                <a:spcPts val="600"/>
              </a:spcAft>
              <a:tabLst/>
              <a:defRPr sz="1400">
                <a:solidFill>
                  <a:schemeClr val="bg1"/>
                </a:solidFill>
              </a:defRPr>
            </a:lvl3pPr>
            <a:lvl4pPr marL="0" indent="0">
              <a:lnSpc>
                <a:spcPct val="100000"/>
              </a:lnSpc>
              <a:spcBef>
                <a:spcPts val="600"/>
              </a:spcBef>
              <a:spcAft>
                <a:spcPts val="600"/>
              </a:spcAft>
              <a:tabLst/>
              <a:defRPr sz="1400">
                <a:solidFill>
                  <a:schemeClr val="bg1"/>
                </a:solidFill>
              </a:defRPr>
            </a:lvl4pPr>
            <a:lvl5pPr marL="0" indent="0">
              <a:lnSpc>
                <a:spcPct val="100000"/>
              </a:lnSpc>
              <a:spcBef>
                <a:spcPts val="600"/>
              </a:spcBef>
              <a:spcAft>
                <a:spcPts val="600"/>
              </a:spcAft>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2" name="Graphic 1">
            <a:extLst>
              <a:ext uri="{FF2B5EF4-FFF2-40B4-BE49-F238E27FC236}">
                <a16:creationId xmlns:a16="http://schemas.microsoft.com/office/drawing/2014/main" id="{1275A4DE-BEB8-9DB4-3078-D7E574092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8731194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_Text + chart two thirds R - Off white">
    <p:bg>
      <p:bgPr>
        <a:solidFill>
          <a:schemeClr val="tx2"/>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2EDC56D6-1135-0B56-4889-483EF16EE8AF}"/>
              </a:ext>
            </a:extLst>
          </p:cNvPr>
          <p:cNvSpPr>
            <a:spLocks noGrp="1"/>
          </p:cNvSpPr>
          <p:nvPr>
            <p:ph type="body" sz="quarter" idx="11"/>
          </p:nvPr>
        </p:nvSpPr>
        <p:spPr>
          <a:xfrm>
            <a:off x="407988" y="2178424"/>
            <a:ext cx="3579396" cy="3654388"/>
          </a:xfrm>
        </p:spPr>
        <p:txBody>
          <a:bodyPr/>
          <a:lstStyle>
            <a:lvl1pPr marL="0" indent="0">
              <a:tabLst/>
              <a:defRPr sz="1200">
                <a:solidFill>
                  <a:schemeClr val="bg1"/>
                </a:solidFill>
              </a:defRPr>
            </a:lvl1pPr>
            <a:lvl2pPr marL="0" indent="0">
              <a:tabLst/>
              <a:defRPr sz="1200">
                <a:solidFill>
                  <a:schemeClr val="bg1"/>
                </a:solidFill>
              </a:defRPr>
            </a:lvl2pPr>
            <a:lvl3pPr marL="0" indent="0">
              <a:tabLst/>
              <a:defRPr sz="1200">
                <a:solidFill>
                  <a:schemeClr val="bg1"/>
                </a:solidFill>
              </a:defRPr>
            </a:lvl3pPr>
            <a:lvl4pPr marL="0" indent="0">
              <a:tabLst/>
              <a:defRPr sz="1200">
                <a:solidFill>
                  <a:schemeClr val="bg1"/>
                </a:solidFill>
              </a:defRPr>
            </a:lvl4pPr>
            <a:lvl5pPr marL="0" indent="0">
              <a:tabLst/>
              <a:defRPr sz="12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Rectangle 5">
            <a:extLst>
              <a:ext uri="{FF2B5EF4-FFF2-40B4-BE49-F238E27FC236}">
                <a16:creationId xmlns:a16="http://schemas.microsoft.com/office/drawing/2014/main" id="{856CF896-B1F3-732F-58C7-02D27EEE66B4}"/>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4641850" y="1302195"/>
            <a:ext cx="6976993" cy="4530617"/>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 name="Title 1">
            <a:extLst>
              <a:ext uri="{FF2B5EF4-FFF2-40B4-BE49-F238E27FC236}">
                <a16:creationId xmlns:a16="http://schemas.microsoft.com/office/drawing/2014/main" id="{93F036EA-2BAD-8BFD-00BB-BA4BE81CC6B9}"/>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bg1"/>
                </a:solidFill>
              </a:defRPr>
            </a:lvl1pPr>
          </a:lstStyle>
          <a:p>
            <a:r>
              <a:rPr lang="de"/>
              <a:t>Klicken Sie, um den Folientitel zu bearbeiten</a:t>
            </a:r>
            <a:endParaRPr lang="en-US"/>
          </a:p>
        </p:txBody>
      </p:sp>
      <p:pic>
        <p:nvPicPr>
          <p:cNvPr id="31" name="Graphic 30">
            <a:extLst>
              <a:ext uri="{FF2B5EF4-FFF2-40B4-BE49-F238E27FC236}">
                <a16:creationId xmlns:a16="http://schemas.microsoft.com/office/drawing/2014/main" id="{5569487B-EB82-B176-1E26-E5492C2A5F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2" name="Picture 1" descr="Ein schwarz-weißes Logo&#10;&#10;KI-generierte Inhalte könnten falsch sein.">
            <a:extLst>
              <a:ext uri="{FF2B5EF4-FFF2-40B4-BE49-F238E27FC236}">
                <a16:creationId xmlns:a16="http://schemas.microsoft.com/office/drawing/2014/main" id="{8AEA05E0-5AB4-EDF5-DC17-4EA45B118242}"/>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1400086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Mockups - Tablet/desktop landscape -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BFAAC9-D4BB-FA84-3598-FC65385F1FE8}"/>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429860" y="1269000"/>
            <a:ext cx="5763600" cy="4320000"/>
          </a:xfrm>
          <a:prstGeom prst="roundRect">
            <a:avLst>
              <a:gd name="adj" fmla="val 7225"/>
            </a:avLst>
          </a:prstGeom>
          <a:solidFill>
            <a:srgbClr val="FFFFFF"/>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pic>
        <p:nvPicPr>
          <p:cNvPr id="30" name="Graphic 29">
            <a:extLst>
              <a:ext uri="{FF2B5EF4-FFF2-40B4-BE49-F238E27FC236}">
                <a16:creationId xmlns:a16="http://schemas.microsoft.com/office/drawing/2014/main" id="{0789DECD-6475-6C9A-82A4-92DD4F8825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8" name="Text Placeholder 9">
            <a:extLst>
              <a:ext uri="{FF2B5EF4-FFF2-40B4-BE49-F238E27FC236}">
                <a16:creationId xmlns:a16="http://schemas.microsoft.com/office/drawing/2014/main" id="{CBEB7E91-3EC0-CAAF-F7D7-38B3BEA1E2B4}"/>
              </a:ext>
            </a:extLst>
          </p:cNvPr>
          <p:cNvSpPr>
            <a:spLocks noGrp="1"/>
          </p:cNvSpPr>
          <p:nvPr>
            <p:ph type="body" sz="quarter" idx="11"/>
          </p:nvPr>
        </p:nvSpPr>
        <p:spPr>
          <a:xfrm>
            <a:off x="407988" y="2178424"/>
            <a:ext cx="3579396" cy="3654388"/>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19" name="Title 1">
            <a:extLst>
              <a:ext uri="{FF2B5EF4-FFF2-40B4-BE49-F238E27FC236}">
                <a16:creationId xmlns:a16="http://schemas.microsoft.com/office/drawing/2014/main" id="{9CDB9A46-8F0F-A3DB-6BB1-9A3895B6B587}"/>
              </a:ext>
            </a:extLst>
          </p:cNvPr>
          <p:cNvSpPr>
            <a:spLocks noGrp="1"/>
          </p:cNvSpPr>
          <p:nvPr>
            <p:ph type="title" hasCustomPrompt="1"/>
          </p:nvPr>
        </p:nvSpPr>
        <p:spPr>
          <a:xfrm>
            <a:off x="407989" y="1302195"/>
            <a:ext cx="3504444" cy="452809"/>
          </a:xfrm>
        </p:spPr>
        <p:txBody>
          <a:bodyPr anchor="t">
            <a:noAutofit/>
          </a:bodyPr>
          <a:lstStyle>
            <a:lvl1pPr>
              <a:lnSpc>
                <a:spcPct val="90000"/>
              </a:lnSpc>
              <a:defRPr>
                <a:solidFill>
                  <a:schemeClr val="tx1"/>
                </a:solidFill>
              </a:defRPr>
            </a:lvl1pPr>
          </a:lstStyle>
          <a:p>
            <a:r>
              <a:rPr lang="de"/>
              <a:t>Klicken Sie, um den Folientitel zu bearbeiten</a:t>
            </a:r>
            <a:endParaRPr lang="en-US"/>
          </a:p>
        </p:txBody>
      </p:sp>
    </p:spTree>
    <p:extLst>
      <p:ext uri="{BB962C8B-B14F-4D97-AF65-F5344CB8AC3E}">
        <p14:creationId xmlns:p14="http://schemas.microsoft.com/office/powerpoint/2010/main" val="7731124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ext + image top - Off white">
    <p:bg>
      <p:bgPr>
        <a:solidFill>
          <a:schemeClr val="tx2"/>
        </a:solidFill>
        <a:effectLst/>
      </p:bgPr>
    </p:bg>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noChangeAspect="1"/>
          </p:cNvSpPr>
          <p:nvPr>
            <p:ph type="pic" sz="quarter" idx="11"/>
          </p:nvPr>
        </p:nvSpPr>
        <p:spPr>
          <a:xfrm>
            <a:off x="0" y="0"/>
            <a:ext cx="12191999" cy="188640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solidFill>
                  <a:schemeClr val="bg1"/>
                </a:solidFill>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solidFill>
                  <a:schemeClr val="bg1"/>
                </a:solidFill>
              </a:defRPr>
            </a:lvl1pPr>
            <a:lvl2pPr>
              <a:defRPr sz="1100">
                <a:solidFill>
                  <a:schemeClr val="bg1"/>
                </a:solidFill>
              </a:defRPr>
            </a:lvl2pPr>
            <a:lvl3pPr>
              <a:defRPr sz="1100">
                <a:solidFill>
                  <a:schemeClr val="bg1"/>
                </a:solidFill>
              </a:defRPr>
            </a:lvl3pPr>
            <a:lvl4pPr>
              <a:defRPr>
                <a:solidFill>
                  <a:schemeClr val="bg1"/>
                </a:solidFill>
              </a:defRPr>
            </a:lvl4pPr>
            <a:lvl5pPr>
              <a:defRPr>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6" name="Graphic 5">
            <a:extLst>
              <a:ext uri="{FF2B5EF4-FFF2-40B4-BE49-F238E27FC236}">
                <a16:creationId xmlns:a16="http://schemas.microsoft.com/office/drawing/2014/main" id="{565991A7-D1D1-02FD-BF77-BE835F7505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4" name="Picture 3" descr="Ein schwarz-weißes Logo&#10;&#10;KI-generierte Inhalte könnten falsch sein.">
            <a:extLst>
              <a:ext uri="{FF2B5EF4-FFF2-40B4-BE49-F238E27FC236}">
                <a16:creationId xmlns:a16="http://schemas.microsoft.com/office/drawing/2014/main" id="{9546F4B9-BC53-E08F-23C5-22916192F81F}"/>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21158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FF00"/>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6939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4000"/>
            <a:ext cx="10836818" cy="4152910"/>
          </a:xfrm>
        </p:spPr>
        <p:txBody>
          <a:bodyPr lIns="0" tIns="0" rIns="0" bIns="0"/>
          <a:lstStyle>
            <a:lvl1pPr>
              <a:spcBef>
                <a:spcPts val="600"/>
              </a:spcBef>
              <a:spcAft>
                <a:spcPts val="600"/>
              </a:spcAft>
              <a:defRPr sz="1400"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14210229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ody copy slide">
    <p:bg>
      <p:bgPr>
        <a:solidFill>
          <a:srgbClr val="E6E6E5"/>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2628990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Body copy slide">
    <p:bg>
      <p:bgPr>
        <a:solidFill>
          <a:schemeClr val="tx2"/>
        </a:solidFill>
        <a:effectLst/>
      </p:bgPr>
    </p:bg>
    <p:spTree>
      <p:nvGrpSpPr>
        <p:cNvPr id="1" name=""/>
        <p:cNvGrpSpPr/>
        <p:nvPr/>
      </p:nvGrpSpPr>
      <p:grpSpPr>
        <a:xfrm>
          <a:off x="0" y="0"/>
          <a:ext cx="0" cy="0"/>
          <a:chOff x="0" y="0"/>
          <a:chExt cx="0" cy="0"/>
        </a:xfrm>
      </p:grpSpPr>
      <p:pic>
        <p:nvPicPr>
          <p:cNvPr id="6" name="Picture 5" descr="Ein schwarz-weißes Logo&#10;&#10;KI-generierte Inhalte könnten falsch sein.">
            <a:extLst>
              <a:ext uri="{FF2B5EF4-FFF2-40B4-BE49-F238E27FC236}">
                <a16:creationId xmlns:a16="http://schemas.microsoft.com/office/drawing/2014/main" id="{4983E18F-FBF4-0A12-7844-86C60FA5069A}"/>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
        <p:nvSpPr>
          <p:cNvPr id="3" name="Holder 3"/>
          <p:cNvSpPr>
            <a:spLocks noGrp="1"/>
          </p:cNvSpPr>
          <p:nvPr>
            <p:ph type="body" idx="1"/>
          </p:nvPr>
        </p:nvSpPr>
        <p:spPr>
          <a:xfrm>
            <a:off x="516644" y="1524000"/>
            <a:ext cx="10836818" cy="4152910"/>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4423522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4_Body copy slide">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3" name="Picture 2" descr="Ein schwarz-weißes Logo&#10;&#10;KI-generierte Inhalte könnten falsch sein.">
            <a:extLst>
              <a:ext uri="{FF2B5EF4-FFF2-40B4-BE49-F238E27FC236}">
                <a16:creationId xmlns:a16="http://schemas.microsoft.com/office/drawing/2014/main" id="{B0D6431F-066E-BDE5-E5C3-CC74197DDC66}"/>
              </a:ext>
            </a:extLst>
          </p:cNvPr>
          <p:cNvPicPr>
            <a:picLocks noChangeAspect="1"/>
          </p:cNvPicPr>
          <p:nvPr userDrawn="1"/>
        </p:nvPicPr>
        <p:blipFill>
          <a:blip r:embed="rId3"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0418430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5_Body copy slide">
    <p:bg>
      <p:bgPr>
        <a:solidFill>
          <a:schemeClr val="tx2"/>
        </a:solidFill>
        <a:effectLst/>
      </p:bgPr>
    </p:bg>
    <p:spTree>
      <p:nvGrpSpPr>
        <p:cNvPr id="1" name=""/>
        <p:cNvGrpSpPr/>
        <p:nvPr/>
      </p:nvGrpSpPr>
      <p:grpSpPr>
        <a:xfrm>
          <a:off x="0" y="0"/>
          <a:ext cx="0" cy="0"/>
          <a:chOff x="0" y="0"/>
          <a:chExt cx="0" cy="0"/>
        </a:xfrm>
      </p:grpSpPr>
      <p:pic>
        <p:nvPicPr>
          <p:cNvPr id="4" name="Picture 3" descr="Ein schwarz-weißes Logo&#10;&#10;KI-generierte Inhalte könnten falsch sein.">
            <a:extLst>
              <a:ext uri="{FF2B5EF4-FFF2-40B4-BE49-F238E27FC236}">
                <a16:creationId xmlns:a16="http://schemas.microsoft.com/office/drawing/2014/main" id="{7C360A0E-A18C-3FEF-89AA-FEA0C1F99DAB}"/>
              </a:ext>
            </a:extLst>
          </p:cNvPr>
          <p:cNvPicPr>
            <a:picLocks noChangeAspect="1"/>
          </p:cNvPicPr>
          <p:nvPr userDrawn="1"/>
        </p:nvPicPr>
        <p:blipFill>
          <a:blip r:embed="rId2"/>
          <a:stretch>
            <a:fillRect/>
          </a:stretch>
        </p:blipFill>
        <p:spPr>
          <a:xfrm>
            <a:off x="3664195" y="2283554"/>
            <a:ext cx="5416499" cy="2290892"/>
          </a:xfrm>
          <a:prstGeom prst="rect">
            <a:avLst/>
          </a:prstGeom>
        </p:spPr>
      </p:pic>
    </p:spTree>
    <p:extLst>
      <p:ext uri="{BB962C8B-B14F-4D97-AF65-F5344CB8AC3E}">
        <p14:creationId xmlns:p14="http://schemas.microsoft.com/office/powerpoint/2010/main" val="18809136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Body copy slide">
    <p:bg>
      <p:bgPr>
        <a:solidFill>
          <a:srgbClr val="E6E6E5"/>
        </a:solid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4ACF0D0-40E3-76A5-E4F4-E1C1A0D2E464}"/>
              </a:ext>
            </a:extLst>
          </p:cNvPr>
          <p:cNvSpPr>
            <a:spLocks noGrp="1"/>
          </p:cNvSpPr>
          <p:nvPr>
            <p:ph type="pic" sz="quarter" idx="10"/>
          </p:nvPr>
        </p:nvSpPr>
        <p:spPr>
          <a:xfrm>
            <a:off x="0" y="0"/>
            <a:ext cx="12192000" cy="6858000"/>
          </a:xfrm>
        </p:spPr>
        <p:txBody>
          <a:bodyPr/>
          <a:lstStyle/>
          <a:p>
            <a:endParaRPr lang="en-US"/>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24761184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ull bleed image and title">
    <p:bg>
      <p:bgPr>
        <a:solidFill>
          <a:srgbClr val="E6E6E5"/>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79E455-3262-7945-2C67-29F9864BEFA1}"/>
              </a:ext>
            </a:extLst>
          </p:cNvPr>
          <p:cNvSpPr>
            <a:spLocks noGrp="1"/>
          </p:cNvSpPr>
          <p:nvPr>
            <p:ph type="pic" sz="quarter" idx="10"/>
          </p:nvPr>
        </p:nvSpPr>
        <p:spPr>
          <a:xfrm>
            <a:off x="0" y="0"/>
            <a:ext cx="12192000" cy="6858000"/>
          </a:xfrm>
        </p:spPr>
        <p:txBody>
          <a:bodyPr/>
          <a:lstStyle/>
          <a:p>
            <a:endParaRPr lang="en-US"/>
          </a:p>
        </p:txBody>
      </p:sp>
      <p:sp>
        <p:nvSpPr>
          <p:cNvPr id="3" name="Holder 3"/>
          <p:cNvSpPr>
            <a:spLocks noGrp="1"/>
          </p:cNvSpPr>
          <p:nvPr>
            <p:ph type="body" idx="1"/>
          </p:nvPr>
        </p:nvSpPr>
        <p:spPr>
          <a:xfrm>
            <a:off x="805403" y="4585314"/>
            <a:ext cx="7581360" cy="706014"/>
          </a:xfrm>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hasCustomPrompt="1"/>
          </p:nvPr>
        </p:nvSpPr>
        <p:spPr>
          <a:xfrm>
            <a:off x="805404" y="2816352"/>
            <a:ext cx="7581360" cy="1564427"/>
          </a:xfrm>
        </p:spPr>
        <p:txBody>
          <a:bodyPr anchor="b">
            <a:noAutofit/>
          </a:bodyPr>
          <a:lstStyle>
            <a:lvl1pPr>
              <a:defRPr sz="4800"/>
            </a:lvl1pPr>
          </a:lstStyle>
          <a:p>
            <a:r>
              <a:rPr lang="de"/>
              <a:t>Klicken Sie, um den </a:t>
            </a:r>
            <a:br>
              <a:rPr lang="en-GB"/>
            </a:br>
            <a:r>
              <a:rPr lang="de"/>
              <a:t>Master-Titelstil zu bearbeiten</a:t>
            </a:r>
            <a:endParaRPr lang="en-US"/>
          </a:p>
        </p:txBody>
      </p:sp>
    </p:spTree>
    <p:extLst>
      <p:ext uri="{BB962C8B-B14F-4D97-AF65-F5344CB8AC3E}">
        <p14:creationId xmlns:p14="http://schemas.microsoft.com/office/powerpoint/2010/main" val="15209565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1_Section divider 05 - Off white">
    <p:bg>
      <p:bgPr>
        <a:solidFill>
          <a:schemeClr val="tx2"/>
        </a:solidFill>
        <a:effectLst/>
      </p:bgPr>
    </p:bg>
    <p:spTree>
      <p:nvGrpSpPr>
        <p:cNvPr id="1" name=""/>
        <p:cNvGrpSpPr/>
        <p:nvPr/>
      </p:nvGrpSpPr>
      <p:grpSpPr>
        <a:xfrm>
          <a:off x="0" y="0"/>
          <a:ext cx="0" cy="0"/>
          <a:chOff x="0" y="0"/>
          <a:chExt cx="0" cy="0"/>
        </a:xfrm>
      </p:grpSpPr>
      <p:pic>
        <p:nvPicPr>
          <p:cNvPr id="5" name="Picture 4" descr="Ein schwarzer Hintergrund mit bunten Linien&#10;&#10;KI-generierte Inhalte könnten falsch sein.">
            <a:extLst>
              <a:ext uri="{FF2B5EF4-FFF2-40B4-BE49-F238E27FC236}">
                <a16:creationId xmlns:a16="http://schemas.microsoft.com/office/drawing/2014/main" id="{07610CC1-B938-3FE9-206C-44EBB4369A7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582679" flipV="1">
            <a:off x="184086" y="-1073251"/>
            <a:ext cx="12192000" cy="6858000"/>
          </a:xfrm>
          <a:prstGeom prst="rect">
            <a:avLst/>
          </a:prstGeom>
        </p:spPr>
      </p:pic>
      <p:sp>
        <p:nvSpPr>
          <p:cNvPr id="2" name="Text Placeholder 16">
            <a:extLst>
              <a:ext uri="{FF2B5EF4-FFF2-40B4-BE49-F238E27FC236}">
                <a16:creationId xmlns:a16="http://schemas.microsoft.com/office/drawing/2014/main" id="{65578190-AEC5-11A9-8507-6139EFE4DA81}"/>
              </a:ext>
            </a:extLst>
          </p:cNvPr>
          <p:cNvSpPr>
            <a:spLocks noGrp="1"/>
          </p:cNvSpPr>
          <p:nvPr>
            <p:ph type="body" sz="quarter" idx="11" hasCustomPrompt="1"/>
          </p:nvPr>
        </p:nvSpPr>
        <p:spPr>
          <a:xfrm>
            <a:off x="653144" y="2751891"/>
            <a:ext cx="5310736" cy="1354217"/>
          </a:xfrm>
          <a:prstGeom prst="rect">
            <a:avLst/>
          </a:prstGeom>
        </p:spPr>
        <p:txBody>
          <a:bodyPr wrap="square" anchor="ctr">
            <a:noAutofit/>
          </a:bodyPr>
          <a:lstStyle>
            <a:lvl1pPr marL="0" indent="0" algn="l">
              <a:lnSpc>
                <a:spcPts val="6200"/>
              </a:lnSpc>
              <a:spcBef>
                <a:spcPts val="0"/>
              </a:spcBef>
              <a:buNone/>
              <a:defRPr sz="6000" b="1" i="0">
                <a:solidFill>
                  <a:schemeClr val="bg1"/>
                </a:solidFill>
                <a:latin typeface="+mj-lt"/>
              </a:defRPr>
            </a:lvl1pPr>
            <a:lvl2pPr>
              <a:defRPr sz="5600"/>
            </a:lvl2pPr>
            <a:lvl3pPr>
              <a:defRPr sz="5600"/>
            </a:lvl3pPr>
            <a:lvl4pPr>
              <a:defRPr sz="5600"/>
            </a:lvl4pPr>
            <a:lvl5pPr>
              <a:defRPr sz="5600"/>
            </a:lvl5pPr>
          </a:lstStyle>
          <a:p>
            <a:pPr lvl="0"/>
            <a:r>
              <a:rPr lang="de"/>
              <a:t>Sektionstrenner-Titel hinzufügen</a:t>
            </a:r>
            <a:endParaRPr lang="en-US"/>
          </a:p>
        </p:txBody>
      </p:sp>
      <p:sp>
        <p:nvSpPr>
          <p:cNvPr id="12" name="Text Placeholder 33">
            <a:extLst>
              <a:ext uri="{FF2B5EF4-FFF2-40B4-BE49-F238E27FC236}">
                <a16:creationId xmlns:a16="http://schemas.microsoft.com/office/drawing/2014/main" id="{CE3A2B85-A354-F205-5428-792676985021}"/>
              </a:ext>
            </a:extLst>
          </p:cNvPr>
          <p:cNvSpPr>
            <a:spLocks noGrp="1"/>
          </p:cNvSpPr>
          <p:nvPr>
            <p:ph type="body" sz="quarter" idx="4294967295"/>
          </p:nvPr>
        </p:nvSpPr>
        <p:spPr>
          <a:xfrm>
            <a:off x="701446" y="4430783"/>
            <a:ext cx="5262434" cy="413365"/>
          </a:xfrm>
        </p:spPr>
        <p:txBody>
          <a:bodyPr/>
          <a:lstStyle>
            <a:lvl1pPr>
              <a:defRPr>
                <a:solidFill>
                  <a:schemeClr val="bg1"/>
                </a:solidFill>
              </a:defRPr>
            </a:lvl1pPr>
          </a:lstStyle>
          <a:p>
            <a:r>
              <a:rPr lang="de" b="0"/>
              <a:t>Untertitel</a:t>
            </a:r>
          </a:p>
        </p:txBody>
      </p:sp>
      <p:sp>
        <p:nvSpPr>
          <p:cNvPr id="37" name="Text Placeholder 36">
            <a:extLst>
              <a:ext uri="{FF2B5EF4-FFF2-40B4-BE49-F238E27FC236}">
                <a16:creationId xmlns:a16="http://schemas.microsoft.com/office/drawing/2014/main" id="{EA19870B-C70E-7D9B-63CD-0926B3F58E16}"/>
              </a:ext>
            </a:extLst>
          </p:cNvPr>
          <p:cNvSpPr>
            <a:spLocks noGrp="1"/>
          </p:cNvSpPr>
          <p:nvPr>
            <p:ph type="body" sz="quarter" idx="12" hasCustomPrompt="1"/>
          </p:nvPr>
        </p:nvSpPr>
        <p:spPr>
          <a:xfrm>
            <a:off x="701675" y="2086598"/>
            <a:ext cx="1581150" cy="252000"/>
          </a:xfrm>
          <a:prstGeom prst="roundRect">
            <a:avLst>
              <a:gd name="adj" fmla="val 50000"/>
            </a:avLst>
          </a:prstGeom>
          <a:solidFill>
            <a:schemeClr val="accent2"/>
          </a:solidFill>
        </p:spPr>
        <p:txBody>
          <a:bodyPr anchor="ctr">
            <a:noAutofit/>
          </a:bodyPr>
          <a:lstStyle>
            <a:lvl1pPr algn="ctr">
              <a:defRPr sz="900" cap="all" spc="300" baseline="0">
                <a:solidFill>
                  <a:schemeClr val="bg1"/>
                </a:solidFill>
              </a:defRPr>
            </a:lvl1pPr>
          </a:lstStyle>
          <a:p>
            <a:pPr lvl="0"/>
            <a:r>
              <a:rPr lang="de"/>
              <a:t>ABSCHNITT EINS</a:t>
            </a:r>
            <a:endParaRPr lang="en-US"/>
          </a:p>
        </p:txBody>
      </p:sp>
      <p:pic>
        <p:nvPicPr>
          <p:cNvPr id="34" name="Graphic 33">
            <a:extLst>
              <a:ext uri="{FF2B5EF4-FFF2-40B4-BE49-F238E27FC236}">
                <a16:creationId xmlns:a16="http://schemas.microsoft.com/office/drawing/2014/main" id="{1066309B-0648-EC0F-9924-17B98615E3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sp>
        <p:nvSpPr>
          <p:cNvPr id="11" name="Rectangle 10">
            <a:extLst>
              <a:ext uri="{FF2B5EF4-FFF2-40B4-BE49-F238E27FC236}">
                <a16:creationId xmlns:a16="http://schemas.microsoft.com/office/drawing/2014/main" id="{CA4C2B8C-CAA0-85F2-48D8-C2F562350820}"/>
              </a:ext>
            </a:extLst>
          </p:cNvPr>
          <p:cNvSpPr/>
          <p:nvPr userDrawn="1"/>
        </p:nvSpPr>
        <p:spPr>
          <a:xfrm>
            <a:off x="0" y="-2163449"/>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8981B5-9971-2EFE-0563-9BD2EB7B1F38}"/>
              </a:ext>
            </a:extLst>
          </p:cNvPr>
          <p:cNvSpPr/>
          <p:nvPr userDrawn="1"/>
        </p:nvSpPr>
        <p:spPr>
          <a:xfrm rot="5400000">
            <a:off x="6771985" y="2839305"/>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in schwarz-weißes Logo&#10;&#10;KI-generierte Inhalte könnten falsch sein.">
            <a:extLst>
              <a:ext uri="{FF2B5EF4-FFF2-40B4-BE49-F238E27FC236}">
                <a16:creationId xmlns:a16="http://schemas.microsoft.com/office/drawing/2014/main" id="{B8E064B5-4851-7475-32DA-320CE01C73BD}"/>
              </a:ext>
            </a:extLst>
          </p:cNvPr>
          <p:cNvPicPr>
            <a:picLocks noChangeAspect="1"/>
          </p:cNvPicPr>
          <p:nvPr userDrawn="1"/>
        </p:nvPicPr>
        <p:blipFill>
          <a:blip r:embed="rId4"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38943276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5_Right cut out and text">
    <p:bg>
      <p:bgPr>
        <a:solidFill>
          <a:schemeClr val="tx2"/>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490820"/>
            <a:ext cx="6525840" cy="4004444"/>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356598"/>
            <a:ext cx="6525841" cy="982687"/>
          </a:xfrm>
        </p:spPr>
        <p:txBody>
          <a:bodyPr lIns="0" anchor="b"/>
          <a:lstStyle>
            <a:lvl1pPr>
              <a:defRPr>
                <a:solidFill>
                  <a:schemeClr val="bg1"/>
                </a:solidFill>
              </a:defRPr>
            </a:lvl1pPr>
          </a:lstStyle>
          <a:p>
            <a:r>
              <a:rPr lang="de"/>
              <a:t>Klicken Sie, um den Master-Titelstil zu bearbeiten</a:t>
            </a:r>
            <a:endParaRPr lang="en-US"/>
          </a:p>
        </p:txBody>
      </p:sp>
      <p:pic>
        <p:nvPicPr>
          <p:cNvPr id="9" name="Graphic 8">
            <a:extLst>
              <a:ext uri="{FF2B5EF4-FFF2-40B4-BE49-F238E27FC236}">
                <a16:creationId xmlns:a16="http://schemas.microsoft.com/office/drawing/2014/main" id="{32CE1704-5CDD-D0B2-F97E-55499CB28C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8" name="Picture 7" descr="Ein schwarz-weißes Logo&#10;&#10;KI-generierte Inhalte könnten falsch sein.">
            <a:extLst>
              <a:ext uri="{FF2B5EF4-FFF2-40B4-BE49-F238E27FC236}">
                <a16:creationId xmlns:a16="http://schemas.microsoft.com/office/drawing/2014/main" id="{A4880966-D02B-4F67-DF94-FA4FF0021D9A}"/>
              </a:ext>
            </a:extLst>
          </p:cNvPr>
          <p:cNvPicPr>
            <a:picLocks noChangeAspect="1"/>
          </p:cNvPicPr>
          <p:nvPr userDrawn="1"/>
        </p:nvPicPr>
        <p:blipFill>
          <a:blip r:embed="rId3"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pic>
        <p:nvPicPr>
          <p:cNvPr id="12" name="Picture 11" descr="Ein schwarzer Hintergrund mit einem blauen Objekt&#10;&#10;KI-generierte Inhalte könnten falsch sein.">
            <a:extLst>
              <a:ext uri="{FF2B5EF4-FFF2-40B4-BE49-F238E27FC236}">
                <a16:creationId xmlns:a16="http://schemas.microsoft.com/office/drawing/2014/main" id="{EC950861-DD2F-085F-AFA9-6A78190029CD}"/>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Tree>
    <p:extLst>
      <p:ext uri="{BB962C8B-B14F-4D97-AF65-F5344CB8AC3E}">
        <p14:creationId xmlns:p14="http://schemas.microsoft.com/office/powerpoint/2010/main" val="38322988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Right cut out and text">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490820"/>
            <a:ext cx="6525840" cy="4004444"/>
          </a:xfrm>
        </p:spPr>
        <p:txBody>
          <a:bodyPr lIns="0" tIns="0" rIns="0" bIns="0"/>
          <a:lstStyle>
            <a:lvl1pPr>
              <a:spcBef>
                <a:spcPts val="600"/>
              </a:spcBef>
              <a:spcAft>
                <a:spcPts val="600"/>
              </a:spcAft>
              <a:defRPr sz="140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356598"/>
            <a:ext cx="6525841" cy="982687"/>
          </a:xfrm>
        </p:spPr>
        <p:txBody>
          <a:bodyPr lIns="0" anchor="b"/>
          <a:lstStyle>
            <a:lvl1pPr>
              <a:defRPr>
                <a:solidFill>
                  <a:schemeClr val="tx2"/>
                </a:solidFill>
              </a:defRPr>
            </a:lvl1pPr>
          </a:lstStyle>
          <a:p>
            <a:r>
              <a:rPr lang="de"/>
              <a:t>Klicken Sie, um den Master-Titelstil zu bearbeiten</a:t>
            </a:r>
            <a:endParaRPr lang="en-US"/>
          </a:p>
        </p:txBody>
      </p:sp>
      <p:pic>
        <p:nvPicPr>
          <p:cNvPr id="12" name="Picture 11" descr="Ein schwarzer Hintergrund mit einem blauen Objekt&#10;&#10;KI-generierte Inhalte könnten falsch sein.">
            <a:extLst>
              <a:ext uri="{FF2B5EF4-FFF2-40B4-BE49-F238E27FC236}">
                <a16:creationId xmlns:a16="http://schemas.microsoft.com/office/drawing/2014/main" id="{EC950861-DD2F-085F-AFA9-6A78190029C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pic>
        <p:nvPicPr>
          <p:cNvPr id="2" name="Graphic 1">
            <a:extLst>
              <a:ext uri="{FF2B5EF4-FFF2-40B4-BE49-F238E27FC236}">
                <a16:creationId xmlns:a16="http://schemas.microsoft.com/office/drawing/2014/main" id="{806EA228-4021-59D9-D295-742511D1C60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4" name="Picture 3" descr="Ein Logo auf schwarzem Hintergrund&#10;&#10;KI-generierte Inhalte könnten falsch sein.">
            <a:extLst>
              <a:ext uri="{FF2B5EF4-FFF2-40B4-BE49-F238E27FC236}">
                <a16:creationId xmlns:a16="http://schemas.microsoft.com/office/drawing/2014/main" id="{437F7F1E-DE41-E2F0-8150-16F9B722270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24123124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6_Right cut out and text">
    <p:bg>
      <p:bgPr>
        <a:solidFill>
          <a:srgbClr val="E6E6E5"/>
        </a:solidFill>
        <a:effectLst/>
      </p:bgPr>
    </p:bg>
    <p:spTree>
      <p:nvGrpSpPr>
        <p:cNvPr id="1" name=""/>
        <p:cNvGrpSpPr/>
        <p:nvPr/>
      </p:nvGrpSpPr>
      <p:grpSpPr>
        <a:xfrm>
          <a:off x="0" y="0"/>
          <a:ext cx="0" cy="0"/>
          <a:chOff x="0" y="0"/>
          <a:chExt cx="0" cy="0"/>
        </a:xfrm>
      </p:grpSpPr>
      <p:pic>
        <p:nvPicPr>
          <p:cNvPr id="4" name="Picture 3" descr="Ein schwarzer Hintergrund mit bunten Linien und Punkten&#10;&#10;KI-generierte Inhalte könnten falsch sein.">
            <a:extLst>
              <a:ext uri="{FF2B5EF4-FFF2-40B4-BE49-F238E27FC236}">
                <a16:creationId xmlns:a16="http://schemas.microsoft.com/office/drawing/2014/main" id="{43050F32-A885-4B08-7406-DED3F433850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254259"/>
            <a:ext cx="12192000" cy="1669312"/>
          </a:xfrm>
          <a:prstGeom prst="rect">
            <a:avLst/>
          </a:prstGeom>
        </p:spPr>
      </p:pic>
      <p:sp>
        <p:nvSpPr>
          <p:cNvPr id="3" name="Holder 3"/>
          <p:cNvSpPr>
            <a:spLocks noGrp="1"/>
          </p:cNvSpPr>
          <p:nvPr>
            <p:ph type="body" idx="1"/>
          </p:nvPr>
        </p:nvSpPr>
        <p:spPr>
          <a:xfrm>
            <a:off x="516643" y="2870791"/>
            <a:ext cx="10923989" cy="2475617"/>
          </a:xfrm>
        </p:spPr>
        <p:txBody>
          <a:bodyPr lIns="0" tIns="0" rIns="0" bIns="0"/>
          <a:lstStyle>
            <a:lvl1pPr>
              <a:spcBef>
                <a:spcPts val="600"/>
              </a:spcBef>
              <a:spcAft>
                <a:spcPts val="600"/>
              </a:spcAft>
              <a:defRPr sz="140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1577151"/>
            <a:ext cx="10923991" cy="982687"/>
          </a:xfrm>
        </p:spPr>
        <p:txBody>
          <a:bodyPr lIns="0" anchor="b"/>
          <a:lstStyle>
            <a:lvl1pPr>
              <a:defRPr>
                <a:solidFill>
                  <a:schemeClr val="tx2"/>
                </a:solidFill>
              </a:defRPr>
            </a:lvl1pPr>
          </a:lstStyle>
          <a:p>
            <a:r>
              <a:rPr lang="de"/>
              <a:t>Klicken Sie, um den Master-Titelstil zu bearbeiten</a:t>
            </a:r>
            <a:endParaRPr lang="en-US"/>
          </a:p>
        </p:txBody>
      </p:sp>
      <p:pic>
        <p:nvPicPr>
          <p:cNvPr id="5" name="Graphic 4">
            <a:extLst>
              <a:ext uri="{FF2B5EF4-FFF2-40B4-BE49-F238E27FC236}">
                <a16:creationId xmlns:a16="http://schemas.microsoft.com/office/drawing/2014/main" id="{5A6FB5E3-4668-B178-20BD-96FCDD62BE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6" name="Picture 5" descr="Ein Logo auf schwarzem Hintergrund&#10;&#10;KI-generierte Inhalte könnten falsch sein.">
            <a:extLst>
              <a:ext uri="{FF2B5EF4-FFF2-40B4-BE49-F238E27FC236}">
                <a16:creationId xmlns:a16="http://schemas.microsoft.com/office/drawing/2014/main" id="{ED8617F7-8BEF-876E-1F7A-C74F081AE40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15052124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8_Right cut out and text">
    <p:bg>
      <p:bgPr>
        <a:solidFill>
          <a:schemeClr val="tx2"/>
        </a:solidFill>
        <a:effectLst/>
      </p:bgPr>
    </p:bg>
    <p:spTree>
      <p:nvGrpSpPr>
        <p:cNvPr id="1" name=""/>
        <p:cNvGrpSpPr/>
        <p:nvPr/>
      </p:nvGrpSpPr>
      <p:grpSpPr>
        <a:xfrm>
          <a:off x="0" y="0"/>
          <a:ext cx="0" cy="0"/>
          <a:chOff x="0" y="0"/>
          <a:chExt cx="0" cy="0"/>
        </a:xfrm>
      </p:grpSpPr>
      <p:pic>
        <p:nvPicPr>
          <p:cNvPr id="4" name="Picture 3" descr="Ein schwarzer Hintergrund mit bunten Linien und Punkten&#10;&#10;KI-generierte Inhalte könnten falsch sein.">
            <a:extLst>
              <a:ext uri="{FF2B5EF4-FFF2-40B4-BE49-F238E27FC236}">
                <a16:creationId xmlns:a16="http://schemas.microsoft.com/office/drawing/2014/main" id="{43050F32-A885-4B08-7406-DED3F433850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254259"/>
            <a:ext cx="12192000" cy="1669312"/>
          </a:xfrm>
          <a:prstGeom prst="rect">
            <a:avLst/>
          </a:prstGeom>
        </p:spPr>
      </p:pic>
      <p:sp>
        <p:nvSpPr>
          <p:cNvPr id="3" name="Holder 3"/>
          <p:cNvSpPr>
            <a:spLocks noGrp="1"/>
          </p:cNvSpPr>
          <p:nvPr>
            <p:ph type="body" idx="1"/>
          </p:nvPr>
        </p:nvSpPr>
        <p:spPr>
          <a:xfrm>
            <a:off x="516643" y="2870791"/>
            <a:ext cx="10923989" cy="2475617"/>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1577151"/>
            <a:ext cx="10923991" cy="982687"/>
          </a:xfrm>
        </p:spPr>
        <p:txBody>
          <a:bodyPr lIns="0" anchor="b"/>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5869402C-A069-60F0-C547-0F14BA1648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8" name="Picture 7" descr="Ein schwarz-weißes Logo&#10;&#10;KI-generierte Inhalte könnten falsch sein.">
            <a:extLst>
              <a:ext uri="{FF2B5EF4-FFF2-40B4-BE49-F238E27FC236}">
                <a16:creationId xmlns:a16="http://schemas.microsoft.com/office/drawing/2014/main" id="{69C1DE0F-63FD-3DB9-CCC5-1D896489421B}"/>
              </a:ext>
            </a:extLst>
          </p:cNvPr>
          <p:cNvPicPr>
            <a:picLocks noChangeAspect="1"/>
          </p:cNvPicPr>
          <p:nvPr userDrawn="1"/>
        </p:nvPicPr>
        <p:blipFill>
          <a:blip r:embed="rId4"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2159080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13943069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lvl1pPr>
            <a:lvl2pPr marL="0" indent="0">
              <a:lnSpc>
                <a:spcPts val="1480"/>
              </a:lnSpc>
              <a:tabLst/>
              <a:defRPr sz="1400"/>
            </a:lvl2pPr>
            <a:lvl3pPr marL="0" indent="0">
              <a:lnSpc>
                <a:spcPts val="1480"/>
              </a:lnSpc>
              <a:tabLst/>
              <a:defRPr sz="1400"/>
            </a:lvl3pPr>
            <a:lvl4pPr marL="0" indent="0">
              <a:lnSpc>
                <a:spcPts val="1480"/>
              </a:lnSpc>
              <a:tabLst/>
              <a:defRPr sz="1400"/>
            </a:lvl4pPr>
            <a:lvl5pPr marL="0" indent="0">
              <a:lnSpc>
                <a:spcPts val="1480"/>
              </a:lnSpc>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17640676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3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solidFill>
                  <a:schemeClr val="bg1"/>
                </a:solidFill>
              </a:defRPr>
            </a:lvl1pPr>
            <a:lvl2pPr marL="0" indent="0">
              <a:lnSpc>
                <a:spcPts val="1480"/>
              </a:lnSpc>
              <a:tabLst/>
              <a:defRPr sz="1400">
                <a:solidFill>
                  <a:schemeClr val="bg1"/>
                </a:solidFill>
              </a:defRPr>
            </a:lvl2pPr>
            <a:lvl3pPr marL="0" indent="0">
              <a:lnSpc>
                <a:spcPts val="1480"/>
              </a:lnSpc>
              <a:tabLst/>
              <a:defRPr sz="1400">
                <a:solidFill>
                  <a:schemeClr val="bg1"/>
                </a:solidFill>
              </a:defRPr>
            </a:lvl3pPr>
            <a:lvl4pPr marL="0" indent="0">
              <a:lnSpc>
                <a:spcPts val="1480"/>
              </a:lnSpc>
              <a:tabLst/>
              <a:defRPr sz="1400">
                <a:solidFill>
                  <a:schemeClr val="bg1"/>
                </a:solidFill>
              </a:defRPr>
            </a:lvl4pPr>
            <a:lvl5pPr marL="0" indent="0">
              <a:lnSpc>
                <a:spcPts val="1480"/>
              </a:lnSpc>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 name="Picture 2" descr="Ein schwarz-weißes Logo&#10;&#10;KI-generierte Inhalte könnten falsch sein.">
            <a:extLst>
              <a:ext uri="{FF2B5EF4-FFF2-40B4-BE49-F238E27FC236}">
                <a16:creationId xmlns:a16="http://schemas.microsoft.com/office/drawing/2014/main" id="{F6E30616-54CE-A7D7-763F-FC46DF6D74D0}"/>
              </a:ext>
            </a:extLst>
          </p:cNvPr>
          <p:cNvPicPr>
            <a:picLocks noChangeAspect="1"/>
          </p:cNvPicPr>
          <p:nvPr userDrawn="1"/>
        </p:nvPicPr>
        <p:blipFill>
          <a:blip r:embed="rId2"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5939698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376055"/>
            <a:ext cx="6849355" cy="982687"/>
          </a:xfrm>
        </p:spPr>
        <p:txBody>
          <a:bodyPr lIns="0" anchor="b">
            <a:noAutofit/>
          </a:body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687605"/>
            <a:ext cx="6850062" cy="3886200"/>
          </a:xfrm>
        </p:spPr>
        <p:txBody>
          <a:bodyPr/>
          <a:lstStyle>
            <a:lvl1pPr marL="0" indent="0">
              <a:lnSpc>
                <a:spcPct val="100000"/>
              </a:lnSpc>
              <a:spcBef>
                <a:spcPts val="600"/>
              </a:spcBef>
              <a:spcAft>
                <a:spcPts val="600"/>
              </a:spcAft>
              <a:tabLst/>
              <a:defRPr sz="1400"/>
            </a:lvl1pPr>
            <a:lvl2pPr marL="0" indent="0">
              <a:lnSpc>
                <a:spcPct val="100000"/>
              </a:lnSpc>
              <a:spcBef>
                <a:spcPts val="600"/>
              </a:spcBef>
              <a:spcAft>
                <a:spcPts val="600"/>
              </a:spcAft>
              <a:tabLst/>
              <a:defRPr sz="1400"/>
            </a:lvl2pPr>
            <a:lvl3pPr marL="0" indent="0">
              <a:lnSpc>
                <a:spcPct val="100000"/>
              </a:lnSpc>
              <a:spcBef>
                <a:spcPts val="600"/>
              </a:spcBef>
              <a:spcAft>
                <a:spcPts val="600"/>
              </a:spcAft>
              <a:tabLst/>
              <a:defRPr sz="1400"/>
            </a:lvl3pPr>
            <a:lvl4pPr marL="0" indent="0">
              <a:lnSpc>
                <a:spcPct val="100000"/>
              </a:lnSpc>
              <a:spcBef>
                <a:spcPts val="600"/>
              </a:spcBef>
              <a:spcAft>
                <a:spcPts val="600"/>
              </a:spcAft>
              <a:tabLst/>
              <a:defRPr sz="1400"/>
            </a:lvl4pPr>
            <a:lvl5pPr marL="0" indent="0">
              <a:lnSpc>
                <a:spcPct val="100000"/>
              </a:lnSpc>
              <a:spcBef>
                <a:spcPts val="600"/>
              </a:spcBef>
              <a:spcAft>
                <a:spcPts val="600"/>
              </a:spcAft>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40658236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4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416396"/>
            <a:ext cx="6849355" cy="982687"/>
          </a:xfrm>
        </p:spPr>
        <p:txBody>
          <a:bodyPr lIns="0" anchor="b">
            <a:noAutofit/>
          </a:bodyPr>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727946"/>
            <a:ext cx="6850062" cy="3886200"/>
          </a:xfrm>
        </p:spPr>
        <p:txBody>
          <a:bodyPr/>
          <a:lstStyle>
            <a:lvl1pPr marL="0" indent="0">
              <a:lnSpc>
                <a:spcPct val="100000"/>
              </a:lnSpc>
              <a:spcBef>
                <a:spcPts val="600"/>
              </a:spcBef>
              <a:spcAft>
                <a:spcPts val="600"/>
              </a:spcAft>
              <a:tabLst/>
              <a:defRPr sz="1400">
                <a:solidFill>
                  <a:schemeClr val="bg1"/>
                </a:solidFill>
              </a:defRPr>
            </a:lvl1pPr>
            <a:lvl2pPr marL="0" indent="0">
              <a:lnSpc>
                <a:spcPct val="100000"/>
              </a:lnSpc>
              <a:spcBef>
                <a:spcPts val="600"/>
              </a:spcBef>
              <a:spcAft>
                <a:spcPts val="600"/>
              </a:spcAft>
              <a:tabLst/>
              <a:defRPr sz="1400">
                <a:solidFill>
                  <a:schemeClr val="bg1"/>
                </a:solidFill>
              </a:defRPr>
            </a:lvl2pPr>
            <a:lvl3pPr marL="0" indent="0">
              <a:lnSpc>
                <a:spcPct val="100000"/>
              </a:lnSpc>
              <a:spcBef>
                <a:spcPts val="600"/>
              </a:spcBef>
              <a:spcAft>
                <a:spcPts val="600"/>
              </a:spcAft>
              <a:tabLst/>
              <a:defRPr sz="1400">
                <a:solidFill>
                  <a:schemeClr val="bg1"/>
                </a:solidFill>
              </a:defRPr>
            </a:lvl3pPr>
            <a:lvl4pPr marL="0" indent="0">
              <a:lnSpc>
                <a:spcPct val="100000"/>
              </a:lnSpc>
              <a:spcBef>
                <a:spcPts val="600"/>
              </a:spcBef>
              <a:spcAft>
                <a:spcPts val="600"/>
              </a:spcAft>
              <a:tabLst/>
              <a:defRPr sz="1400">
                <a:solidFill>
                  <a:schemeClr val="bg1"/>
                </a:solidFill>
              </a:defRPr>
            </a:lvl4pPr>
            <a:lvl5pPr marL="0" indent="0">
              <a:lnSpc>
                <a:spcPct val="100000"/>
              </a:lnSpc>
              <a:spcBef>
                <a:spcPts val="600"/>
              </a:spcBef>
              <a:spcAft>
                <a:spcPts val="600"/>
              </a:spcAft>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2" name="Graphic 1">
            <a:extLst>
              <a:ext uri="{FF2B5EF4-FFF2-40B4-BE49-F238E27FC236}">
                <a16:creationId xmlns:a16="http://schemas.microsoft.com/office/drawing/2014/main" id="{1275A4DE-BEB8-9DB4-3078-D7E574092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9612367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 chart half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6096000" y="0"/>
            <a:ext cx="60959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6749098" y="1025187"/>
            <a:ext cx="4859806" cy="480762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9" y="427167"/>
            <a:ext cx="5378214" cy="452809"/>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060527"/>
            <a:ext cx="5378214" cy="477228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3268886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ext + chart half R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11" name="Text Placeholder 2">
            <a:extLst>
              <a:ext uri="{FF2B5EF4-FFF2-40B4-BE49-F238E27FC236}">
                <a16:creationId xmlns:a16="http://schemas.microsoft.com/office/drawing/2014/main" id="{2B5BBEF9-08AD-C283-6FB4-0A0732ABD2D0}"/>
              </a:ext>
            </a:extLst>
          </p:cNvPr>
          <p:cNvSpPr>
            <a:spLocks noGrp="1"/>
          </p:cNvSpPr>
          <p:nvPr>
            <p:ph idx="10"/>
          </p:nvPr>
        </p:nvSpPr>
        <p:spPr>
          <a:xfrm>
            <a:off x="6096000"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Tree>
    <p:extLst>
      <p:ext uri="{BB962C8B-B14F-4D97-AF65-F5344CB8AC3E}">
        <p14:creationId xmlns:p14="http://schemas.microsoft.com/office/powerpoint/2010/main" val="18255009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ext + chart half R - Off white">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729769F-DAD8-40E0-AE99-CD6AA9D4BCFA}"/>
              </a:ext>
            </a:extLst>
          </p:cNvPr>
          <p:cNvSpPr/>
          <p:nvPr userDrawn="1"/>
        </p:nvSpPr>
        <p:spPr>
          <a:xfrm>
            <a:off x="743325"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61BBF22-8D65-F284-F45F-869EB5B6AA61}"/>
              </a:ext>
            </a:extLst>
          </p:cNvPr>
          <p:cNvSpPr/>
          <p:nvPr userDrawn="1"/>
        </p:nvSpPr>
        <p:spPr>
          <a:xfrm>
            <a:off x="7933619"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F9CB77E6-A908-E447-6B97-9B17AC346F78}"/>
              </a:ext>
            </a:extLst>
          </p:cNvPr>
          <p:cNvSpPr/>
          <p:nvPr userDrawn="1"/>
        </p:nvSpPr>
        <p:spPr>
          <a:xfrm>
            <a:off x="743325"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47008DE-6449-BEE4-72E1-ECCC2F593376}"/>
              </a:ext>
            </a:extLst>
          </p:cNvPr>
          <p:cNvSpPr/>
          <p:nvPr userDrawn="1"/>
        </p:nvSpPr>
        <p:spPr>
          <a:xfrm>
            <a:off x="7933619"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grpSp>
        <p:nvGrpSpPr>
          <p:cNvPr id="56" name="Group 55">
            <a:extLst>
              <a:ext uri="{FF2B5EF4-FFF2-40B4-BE49-F238E27FC236}">
                <a16:creationId xmlns:a16="http://schemas.microsoft.com/office/drawing/2014/main" id="{BE8E35FD-4239-E577-4D30-AB89245F0597}"/>
              </a:ext>
            </a:extLst>
          </p:cNvPr>
          <p:cNvGrpSpPr/>
          <p:nvPr userDrawn="1"/>
        </p:nvGrpSpPr>
        <p:grpSpPr>
          <a:xfrm>
            <a:off x="7118515" y="1340981"/>
            <a:ext cx="4587233" cy="1084948"/>
            <a:chOff x="7118515" y="1517443"/>
            <a:chExt cx="4587233" cy="1084948"/>
          </a:xfrm>
        </p:grpSpPr>
        <p:cxnSp>
          <p:nvCxnSpPr>
            <p:cNvPr id="49" name="Straight Connector 48">
              <a:extLst>
                <a:ext uri="{FF2B5EF4-FFF2-40B4-BE49-F238E27FC236}">
                  <a16:creationId xmlns:a16="http://schemas.microsoft.com/office/drawing/2014/main" id="{F703E71D-D771-3553-0726-EBA6B1F85852}"/>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DE9C501-06FF-544D-02C6-99517D5F43C5}"/>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54713827-96A1-A843-EA8A-42D9660E400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Oval 44">
            <a:extLst>
              <a:ext uri="{FF2B5EF4-FFF2-40B4-BE49-F238E27FC236}">
                <a16:creationId xmlns:a16="http://schemas.microsoft.com/office/drawing/2014/main" id="{F1CB2176-B757-25F3-0F37-115A7E183D75}"/>
              </a:ext>
            </a:extLst>
          </p:cNvPr>
          <p:cNvSpPr/>
          <p:nvPr userDrawn="1"/>
        </p:nvSpPr>
        <p:spPr>
          <a:xfrm>
            <a:off x="4582302" y="2000569"/>
            <a:ext cx="3006408" cy="3006408"/>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46">
            <a:extLst>
              <a:ext uri="{FF2B5EF4-FFF2-40B4-BE49-F238E27FC236}">
                <a16:creationId xmlns:a16="http://schemas.microsoft.com/office/drawing/2014/main" id="{F7B16C4A-7DCD-FCB0-E79D-B71E0E61C845}"/>
              </a:ext>
            </a:extLst>
          </p:cNvPr>
          <p:cNvSpPr>
            <a:spLocks noGrp="1"/>
          </p:cNvSpPr>
          <p:nvPr>
            <p:ph type="body" sz="quarter" idx="10"/>
          </p:nvPr>
        </p:nvSpPr>
        <p:spPr>
          <a:xfrm>
            <a:off x="5000865" y="2740589"/>
            <a:ext cx="2177777" cy="1517738"/>
          </a:xfrm>
        </p:spPr>
        <p:txBody>
          <a:bodyPr anchor="ctr"/>
          <a:lstStyle>
            <a:lvl1pPr algn="ctr">
              <a:defRPr>
                <a:solidFill>
                  <a:schemeClr val="bg2">
                    <a:lumMod val="20000"/>
                    <a:lumOff val="80000"/>
                  </a:schemeClr>
                </a:solidFill>
                <a:latin typeface="+mj-lt"/>
              </a:defRPr>
            </a:lvl1pPr>
          </a:lstStyle>
          <a:p>
            <a:pPr lvl="0"/>
            <a:r>
              <a:rPr lang="de"/>
              <a:t>Klicken Sie, um den Mastertext zu bearbeiten</a:t>
            </a:r>
            <a:endParaRPr lang="en-US"/>
          </a:p>
        </p:txBody>
      </p:sp>
      <p:grpSp>
        <p:nvGrpSpPr>
          <p:cNvPr id="57" name="Group 56">
            <a:extLst>
              <a:ext uri="{FF2B5EF4-FFF2-40B4-BE49-F238E27FC236}">
                <a16:creationId xmlns:a16="http://schemas.microsoft.com/office/drawing/2014/main" id="{DCFE0322-F489-8425-5A22-34161CF7EC41}"/>
              </a:ext>
            </a:extLst>
          </p:cNvPr>
          <p:cNvGrpSpPr/>
          <p:nvPr userDrawn="1"/>
        </p:nvGrpSpPr>
        <p:grpSpPr>
          <a:xfrm flipH="1">
            <a:off x="465265" y="1340981"/>
            <a:ext cx="4587233" cy="1084948"/>
            <a:chOff x="7118515" y="1517443"/>
            <a:chExt cx="4587233" cy="1084948"/>
          </a:xfrm>
        </p:grpSpPr>
        <p:cxnSp>
          <p:nvCxnSpPr>
            <p:cNvPr id="58" name="Straight Connector 57">
              <a:extLst>
                <a:ext uri="{FF2B5EF4-FFF2-40B4-BE49-F238E27FC236}">
                  <a16:creationId xmlns:a16="http://schemas.microsoft.com/office/drawing/2014/main" id="{708D4C4B-E6AC-3060-D127-F00519B2AE43}"/>
                </a:ext>
              </a:extLst>
            </p:cNvPr>
            <p:cNvCxnSpPr>
              <a:cxnSpLocks/>
            </p:cNvCxnSpPr>
            <p:nvPr userDrawn="1"/>
          </p:nvCxnSpPr>
          <p:spPr>
            <a:xfrm flipV="1">
              <a:off x="7118515" y="1739779"/>
              <a:ext cx="862612" cy="862612"/>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7F7C60E-1BE8-E2DE-FFF3-BC0291D090EE}"/>
                </a:ext>
              </a:extLst>
            </p:cNvPr>
            <p:cNvCxnSpPr>
              <a:cxnSpLocks/>
            </p:cNvCxnSpPr>
            <p:nvPr userDrawn="1"/>
          </p:nvCxnSpPr>
          <p:spPr>
            <a:xfrm>
              <a:off x="7936784" y="1754916"/>
              <a:ext cx="3732284" cy="0"/>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280860BD-A19F-341B-0380-CE5E7E03D386}"/>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B95D6AF1-01EE-2A18-A726-25631DA87C93}"/>
              </a:ext>
            </a:extLst>
          </p:cNvPr>
          <p:cNvGrpSpPr/>
          <p:nvPr userDrawn="1"/>
        </p:nvGrpSpPr>
        <p:grpSpPr>
          <a:xfrm flipH="1" flipV="1">
            <a:off x="460920" y="4578981"/>
            <a:ext cx="4587233" cy="1084948"/>
            <a:chOff x="7118515" y="1517443"/>
            <a:chExt cx="4587233" cy="1084948"/>
          </a:xfrm>
        </p:grpSpPr>
        <p:cxnSp>
          <p:nvCxnSpPr>
            <p:cNvPr id="62" name="Straight Connector 61">
              <a:extLst>
                <a:ext uri="{FF2B5EF4-FFF2-40B4-BE49-F238E27FC236}">
                  <a16:creationId xmlns:a16="http://schemas.microsoft.com/office/drawing/2014/main" id="{A85EA2E8-6653-6415-5348-93DE83F18B11}"/>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20E64C5-E6E9-62F3-368A-66BAF3157E91}"/>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FF37C2BA-3B63-8036-7DF0-5F79E1C02A9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FD15F8F9-AF59-7F4E-71D1-50918AD5EF46}"/>
              </a:ext>
            </a:extLst>
          </p:cNvPr>
          <p:cNvGrpSpPr/>
          <p:nvPr userDrawn="1"/>
        </p:nvGrpSpPr>
        <p:grpSpPr>
          <a:xfrm flipV="1">
            <a:off x="7127010" y="4571129"/>
            <a:ext cx="4587233" cy="1084948"/>
            <a:chOff x="7118515" y="1517443"/>
            <a:chExt cx="4587233" cy="1084948"/>
          </a:xfrm>
        </p:grpSpPr>
        <p:cxnSp>
          <p:nvCxnSpPr>
            <p:cNvPr id="66" name="Straight Connector 65">
              <a:extLst>
                <a:ext uri="{FF2B5EF4-FFF2-40B4-BE49-F238E27FC236}">
                  <a16:creationId xmlns:a16="http://schemas.microsoft.com/office/drawing/2014/main" id="{882BE60C-DB42-B8FE-DB0E-8E642A0B622D}"/>
                </a:ext>
              </a:extLst>
            </p:cNvPr>
            <p:cNvCxnSpPr>
              <a:cxnSpLocks/>
            </p:cNvCxnSpPr>
            <p:nvPr userDrawn="1"/>
          </p:nvCxnSpPr>
          <p:spPr>
            <a:xfrm flipV="1">
              <a:off x="7118515" y="1739779"/>
              <a:ext cx="862612" cy="862612"/>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0B6A4FA-385E-37AF-26D8-5820141731A2}"/>
                </a:ext>
              </a:extLst>
            </p:cNvPr>
            <p:cNvCxnSpPr>
              <a:cxnSpLocks/>
            </p:cNvCxnSpPr>
            <p:nvPr userDrawn="1"/>
          </p:nvCxnSpPr>
          <p:spPr>
            <a:xfrm>
              <a:off x="7936784" y="1754916"/>
              <a:ext cx="3732284" cy="0"/>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D47ED644-149F-EA39-A15A-E6BE5DF71F79}"/>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Text Placeholder 46">
            <a:extLst>
              <a:ext uri="{FF2B5EF4-FFF2-40B4-BE49-F238E27FC236}">
                <a16:creationId xmlns:a16="http://schemas.microsoft.com/office/drawing/2014/main" id="{696148F4-3CCA-071E-3EF6-9D9696B002B2}"/>
              </a:ext>
            </a:extLst>
          </p:cNvPr>
          <p:cNvSpPr>
            <a:spLocks noGrp="1"/>
          </p:cNvSpPr>
          <p:nvPr>
            <p:ph type="body" sz="quarter" idx="11"/>
          </p:nvPr>
        </p:nvSpPr>
        <p:spPr>
          <a:xfrm>
            <a:off x="969132"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4" name="Text Placeholder 46">
            <a:extLst>
              <a:ext uri="{FF2B5EF4-FFF2-40B4-BE49-F238E27FC236}">
                <a16:creationId xmlns:a16="http://schemas.microsoft.com/office/drawing/2014/main" id="{23A8FB54-B9D0-1D3D-50CD-248E144AC03C}"/>
              </a:ext>
            </a:extLst>
          </p:cNvPr>
          <p:cNvSpPr>
            <a:spLocks noGrp="1"/>
          </p:cNvSpPr>
          <p:nvPr>
            <p:ph type="body" sz="quarter" idx="12"/>
          </p:nvPr>
        </p:nvSpPr>
        <p:spPr>
          <a:xfrm>
            <a:off x="969132"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5" name="Text Placeholder 46">
            <a:extLst>
              <a:ext uri="{FF2B5EF4-FFF2-40B4-BE49-F238E27FC236}">
                <a16:creationId xmlns:a16="http://schemas.microsoft.com/office/drawing/2014/main" id="{871FB6D3-AB00-3C58-FCA8-798467918B3C}"/>
              </a:ext>
            </a:extLst>
          </p:cNvPr>
          <p:cNvSpPr>
            <a:spLocks noGrp="1"/>
          </p:cNvSpPr>
          <p:nvPr>
            <p:ph type="body" sz="quarter" idx="13"/>
          </p:nvPr>
        </p:nvSpPr>
        <p:spPr>
          <a:xfrm>
            <a:off x="8164363"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6" name="Text Placeholder 46">
            <a:extLst>
              <a:ext uri="{FF2B5EF4-FFF2-40B4-BE49-F238E27FC236}">
                <a16:creationId xmlns:a16="http://schemas.microsoft.com/office/drawing/2014/main" id="{6B262379-689F-5799-24E0-9684ECBD3F5F}"/>
              </a:ext>
            </a:extLst>
          </p:cNvPr>
          <p:cNvSpPr>
            <a:spLocks noGrp="1"/>
          </p:cNvSpPr>
          <p:nvPr>
            <p:ph type="body" sz="quarter" idx="14"/>
          </p:nvPr>
        </p:nvSpPr>
        <p:spPr>
          <a:xfrm>
            <a:off x="8164363"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Tree>
    <p:extLst>
      <p:ext uri="{BB962C8B-B14F-4D97-AF65-F5344CB8AC3E}">
        <p14:creationId xmlns:p14="http://schemas.microsoft.com/office/powerpoint/2010/main" val="15683362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ext + chart two thirds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4641850" y="1025187"/>
            <a:ext cx="6976993" cy="4807625"/>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 name="Title 1">
            <a:extLst>
              <a:ext uri="{FF2B5EF4-FFF2-40B4-BE49-F238E27FC236}">
                <a16:creationId xmlns:a16="http://schemas.microsoft.com/office/drawing/2014/main" id="{93F036EA-2BAD-8BFD-00BB-BA4BE81CC6B9}"/>
              </a:ext>
            </a:extLst>
          </p:cNvPr>
          <p:cNvSpPr>
            <a:spLocks noGrp="1"/>
          </p:cNvSpPr>
          <p:nvPr>
            <p:ph type="title" hasCustomPrompt="1"/>
          </p:nvPr>
        </p:nvSpPr>
        <p:spPr>
          <a:xfrm>
            <a:off x="407989" y="427167"/>
            <a:ext cx="3504444" cy="452809"/>
          </a:xfrm>
        </p:spPr>
        <p:txBody>
          <a:bodyPr>
            <a:noAutofit/>
          </a:bodyPr>
          <a:lstStyle>
            <a:lvl1pPr>
              <a:lnSpc>
                <a:spcPct val="90000"/>
              </a:lnSpc>
              <a:defRPr/>
            </a:lvl1pPr>
          </a:lstStyle>
          <a:p>
            <a:r>
              <a:rPr lang="de"/>
              <a:t>Klicken Sie, um den Folientitel zu bearbeiten</a:t>
            </a:r>
            <a:endParaRPr lang="en-US"/>
          </a:p>
        </p:txBody>
      </p:sp>
      <p:sp>
        <p:nvSpPr>
          <p:cNvPr id="5" name="Text Placeholder 9">
            <a:extLst>
              <a:ext uri="{FF2B5EF4-FFF2-40B4-BE49-F238E27FC236}">
                <a16:creationId xmlns:a16="http://schemas.microsoft.com/office/drawing/2014/main" id="{2EDC56D6-1135-0B56-4889-483EF16EE8AF}"/>
              </a:ext>
            </a:extLst>
          </p:cNvPr>
          <p:cNvSpPr>
            <a:spLocks noGrp="1"/>
          </p:cNvSpPr>
          <p:nvPr>
            <p:ph type="body" sz="quarter" idx="11"/>
          </p:nvPr>
        </p:nvSpPr>
        <p:spPr>
          <a:xfrm>
            <a:off x="407988" y="1304925"/>
            <a:ext cx="3579396" cy="4527887"/>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1" name="Graphic 30">
            <a:extLst>
              <a:ext uri="{FF2B5EF4-FFF2-40B4-BE49-F238E27FC236}">
                <a16:creationId xmlns:a16="http://schemas.microsoft.com/office/drawing/2014/main" id="{5569487B-EB82-B176-1E26-E5492C2A5F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41001547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Mockups -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tx1"/>
            </a:solidFill>
          </a:ln>
          <a:effectLst>
            <a:outerShdw blurRad="289897"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AB793E1E-3CF3-6491-4FBF-7210272D82E4}"/>
              </a:ext>
            </a:extLst>
          </p:cNvPr>
          <p:cNvSpPr>
            <a:spLocks noGrp="1"/>
          </p:cNvSpPr>
          <p:nvPr>
            <p:ph type="body" sz="quarter" idx="11"/>
          </p:nvPr>
        </p:nvSpPr>
        <p:spPr>
          <a:xfrm>
            <a:off x="407988" y="1570383"/>
            <a:ext cx="3666172" cy="4202176"/>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F362215B-957B-F944-3C5E-011F581804D2}"/>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429A95BD-FE6A-5262-66BB-EF5E7C6E2F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7743158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Mockups - Smartphone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EEB045BF-6275-EBA0-B042-916FB566D305}"/>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F6C89B76-852B-120D-4E08-8BADAFE84DB3}"/>
              </a:ext>
            </a:extLst>
          </p:cNvPr>
          <p:cNvSpPr>
            <a:spLocks noGrp="1"/>
          </p:cNvSpPr>
          <p:nvPr>
            <p:ph type="body" sz="quarter" idx="11"/>
          </p:nvPr>
        </p:nvSpPr>
        <p:spPr>
          <a:xfrm>
            <a:off x="407988" y="1567129"/>
            <a:ext cx="3666172" cy="4205430"/>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62A51908-91A4-10EB-8A23-FAEB3F4022C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ABD4E76E-FAD0-6BC9-0AC6-520A9900EF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8850214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Mockups - 2x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9">
            <a:extLst>
              <a:ext uri="{FF2B5EF4-FFF2-40B4-BE49-F238E27FC236}">
                <a16:creationId xmlns:a16="http://schemas.microsoft.com/office/drawing/2014/main" id="{EEA7D5BE-88D0-2A06-36D7-5384B1D86FC4}"/>
              </a:ext>
            </a:extLst>
          </p:cNvPr>
          <p:cNvSpPr>
            <a:spLocks noGrp="1"/>
          </p:cNvSpPr>
          <p:nvPr>
            <p:ph type="body" sz="quarter" idx="11"/>
          </p:nvPr>
        </p:nvSpPr>
        <p:spPr>
          <a:xfrm>
            <a:off x="407988" y="1530626"/>
            <a:ext cx="3666172" cy="4241934"/>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C2797211-2B9F-2B02-1DE6-6BA1AA37D33F}"/>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105DD803-295D-4BC5-1758-F026D38794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33" name="Picture Placeholder 28">
            <a:extLst>
              <a:ext uri="{FF2B5EF4-FFF2-40B4-BE49-F238E27FC236}">
                <a16:creationId xmlns:a16="http://schemas.microsoft.com/office/drawing/2014/main" id="{67462DC7-6886-F488-CB12-AB80913C20FF}"/>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
        <p:nvSpPr>
          <p:cNvPr id="34" name="Picture Placeholder 28">
            <a:extLst>
              <a:ext uri="{FF2B5EF4-FFF2-40B4-BE49-F238E27FC236}">
                <a16:creationId xmlns:a16="http://schemas.microsoft.com/office/drawing/2014/main" id="{B3767E70-098F-1424-CEEC-37CD65207E5B}"/>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Tree>
    <p:extLst>
      <p:ext uri="{BB962C8B-B14F-4D97-AF65-F5344CB8AC3E}">
        <p14:creationId xmlns:p14="http://schemas.microsoft.com/office/powerpoint/2010/main" val="6208247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Mockups - Tablet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773972" y="546457"/>
            <a:ext cx="4320000" cy="5765085"/>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313F0A23-2C4D-F400-CA41-4AE82C91B320}"/>
              </a:ext>
            </a:extLst>
          </p:cNvPr>
          <p:cNvSpPr>
            <a:spLocks noGrp="1"/>
          </p:cNvSpPr>
          <p:nvPr>
            <p:ph type="body" sz="quarter" idx="11"/>
          </p:nvPr>
        </p:nvSpPr>
        <p:spPr>
          <a:xfrm>
            <a:off x="407988" y="1558817"/>
            <a:ext cx="3666172" cy="4213742"/>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70FA7E1D-7B6A-2F98-8F73-7A369AC74736}"/>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2B0E099B-0ED4-BC33-7A6A-2ECD0BF35D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3177134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Mockups - Tablet/desktop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457BED81-145D-34E0-CF87-A1382668C2DE}"/>
              </a:ext>
            </a:extLst>
          </p:cNvPr>
          <p:cNvSpPr>
            <a:spLocks noGrp="1"/>
          </p:cNvSpPr>
          <p:nvPr>
            <p:ph type="body" sz="quarter" idx="11"/>
          </p:nvPr>
        </p:nvSpPr>
        <p:spPr>
          <a:xfrm>
            <a:off x="407988" y="1598573"/>
            <a:ext cx="3666172" cy="3990427"/>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0080521D-93F5-61C7-4720-51466657E66A}"/>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0789DECD-6475-6C9A-82A4-92DD4F8825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7923697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Mockups -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635E2C72-24F2-5547-5ADF-E8AC45F3A8B1}"/>
              </a:ext>
            </a:extLst>
          </p:cNvPr>
          <p:cNvSpPr>
            <a:spLocks noGrp="1"/>
          </p:cNvSpPr>
          <p:nvPr>
            <p:ph type="body" sz="quarter" idx="11"/>
          </p:nvPr>
        </p:nvSpPr>
        <p:spPr>
          <a:xfrm>
            <a:off x="407988" y="1517047"/>
            <a:ext cx="3666172" cy="4285759"/>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7B90A1-72AD-F15D-66CF-95FE6F51862A}"/>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BE669FF9-FDB6-CBB7-280E-21B03EE489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1334778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Mockups - Smartphone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4494716F-9F58-7DC2-7A2B-38C3FC8DA791}"/>
              </a:ext>
            </a:extLst>
          </p:cNvPr>
          <p:cNvSpPr>
            <a:spLocks noGrp="1"/>
          </p:cNvSpPr>
          <p:nvPr>
            <p:ph type="body" sz="quarter" idx="11"/>
          </p:nvPr>
        </p:nvSpPr>
        <p:spPr>
          <a:xfrm>
            <a:off x="407988" y="1555653"/>
            <a:ext cx="3666172" cy="4247153"/>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99B554AA-9493-5C33-F600-08BBB9706A1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CD518AE1-8C36-487F-1939-8AF5D4447E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9896299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Mockups - 2x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35EEE3F3-19F9-EAE0-2AAE-A75603C17291}"/>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4" name="Picture Placeholder 28">
            <a:extLst>
              <a:ext uri="{FF2B5EF4-FFF2-40B4-BE49-F238E27FC236}">
                <a16:creationId xmlns:a16="http://schemas.microsoft.com/office/drawing/2014/main" id="{4DBF48C4-A781-D1C7-2706-85B89497B4C2}"/>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5" name="Text Placeholder 9">
            <a:extLst>
              <a:ext uri="{FF2B5EF4-FFF2-40B4-BE49-F238E27FC236}">
                <a16:creationId xmlns:a16="http://schemas.microsoft.com/office/drawing/2014/main" id="{163B2C34-FC98-5DEA-B8EE-8CEF78086049}"/>
              </a:ext>
            </a:extLst>
          </p:cNvPr>
          <p:cNvSpPr>
            <a:spLocks noGrp="1"/>
          </p:cNvSpPr>
          <p:nvPr>
            <p:ph type="body" sz="quarter" idx="11"/>
          </p:nvPr>
        </p:nvSpPr>
        <p:spPr>
          <a:xfrm>
            <a:off x="407988" y="1538275"/>
            <a:ext cx="3666172" cy="4264531"/>
          </a:xfrm>
        </p:spPr>
        <p:txBody>
          <a:bodyPr/>
          <a:lstStyle>
            <a:lvl1pPr algn="l">
              <a:defRPr sz="1200"/>
            </a:lvl1pPr>
            <a:lvl2pPr algn="l">
              <a:defRPr sz="1200"/>
            </a:lvl2pPr>
            <a:lvl3pPr algn="l">
              <a:defRPr sz="1200"/>
            </a:lvl3pPr>
            <a:lvl4pPr algn="l">
              <a:defRPr sz="1200"/>
            </a:lvl4pPr>
            <a:lvl5pPr algn="l">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Title 1">
            <a:extLst>
              <a:ext uri="{FF2B5EF4-FFF2-40B4-BE49-F238E27FC236}">
                <a16:creationId xmlns:a16="http://schemas.microsoft.com/office/drawing/2014/main" id="{9C4F8C29-E9BB-8A90-08C6-2953CCDF542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27A744C2-F199-769B-330A-2BFB570F9D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8141841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Mockups - Tablet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873363" y="546457"/>
            <a:ext cx="4320000" cy="5765085"/>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F6137CA1-F2EC-305F-B070-AECC09243048}"/>
              </a:ext>
            </a:extLst>
          </p:cNvPr>
          <p:cNvSpPr>
            <a:spLocks noGrp="1"/>
          </p:cNvSpPr>
          <p:nvPr>
            <p:ph type="body" sz="quarter" idx="11"/>
          </p:nvPr>
        </p:nvSpPr>
        <p:spPr>
          <a:xfrm>
            <a:off x="407988" y="1304925"/>
            <a:ext cx="3666172" cy="4897438"/>
          </a:xfrm>
        </p:spPr>
        <p:txBody>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081344-3ADE-F763-2FA9-471578D66F7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FOLIENTITEL HIER HINZUFÜGEN</a:t>
            </a:r>
            <a:endParaRPr lang="en-US"/>
          </a:p>
        </p:txBody>
      </p:sp>
      <p:pic>
        <p:nvPicPr>
          <p:cNvPr id="30" name="Graphic 29">
            <a:extLst>
              <a:ext uri="{FF2B5EF4-FFF2-40B4-BE49-F238E27FC236}">
                <a16:creationId xmlns:a16="http://schemas.microsoft.com/office/drawing/2014/main" id="{82D16D8A-33E0-D02B-3A61-3C9AB1BE70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665699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Mockups - Tablet/desktop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538D3C5C-A4A8-C4EC-69AA-D46C6C348A2C}"/>
              </a:ext>
            </a:extLst>
          </p:cNvPr>
          <p:cNvSpPr>
            <a:spLocks noGrp="1"/>
          </p:cNvSpPr>
          <p:nvPr>
            <p:ph type="body" sz="quarter" idx="11"/>
          </p:nvPr>
        </p:nvSpPr>
        <p:spPr>
          <a:xfrm>
            <a:off x="407988" y="1304925"/>
            <a:ext cx="3666172" cy="4897438"/>
          </a:xfrm>
        </p:spPr>
        <p:txBody>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85DDDAF5-E500-80D2-DF95-2A373E68E45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FOLIENTITEL HIER HINZUFÜGEN</a:t>
            </a:r>
            <a:endParaRPr lang="en-US"/>
          </a:p>
        </p:txBody>
      </p:sp>
      <p:pic>
        <p:nvPicPr>
          <p:cNvPr id="30" name="Graphic 29">
            <a:extLst>
              <a:ext uri="{FF2B5EF4-FFF2-40B4-BE49-F238E27FC236}">
                <a16:creationId xmlns:a16="http://schemas.microsoft.com/office/drawing/2014/main" id="{DE2CD72C-C900-11D1-E1F1-72C68748AEE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1099773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One column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BC3D-6D20-7A9E-9E4D-490E1FAF4542}"/>
              </a:ext>
            </a:extLst>
          </p:cNvPr>
          <p:cNvSpPr>
            <a:spLocks noGrp="1"/>
          </p:cNvSpPr>
          <p:nvPr>
            <p:ph type="title" hasCustomPrompt="1"/>
          </p:nvPr>
        </p:nvSpPr>
        <p:spPr>
          <a:xfrm>
            <a:off x="407989" y="427167"/>
            <a:ext cx="11233150" cy="452809"/>
          </a:xfrm>
        </p:spPr>
        <p:txBody>
          <a:bodyPr>
            <a:noAutofit/>
          </a:bodyPr>
          <a:lstStyle>
            <a:lvl1pPr>
              <a:lnSpc>
                <a:spcPct val="90000"/>
              </a:lnSpc>
              <a:defRPr/>
            </a:lvl1pPr>
          </a:lstStyle>
          <a:p>
            <a:r>
              <a:rPr lang="de"/>
              <a:t>Klicken Sie hier, um den DIA-Titel zu bearbeiten</a:t>
            </a:r>
            <a:endParaRPr lang="en-US"/>
          </a:p>
        </p:txBody>
      </p:sp>
      <p:sp>
        <p:nvSpPr>
          <p:cNvPr id="4" name="Text Placeholder 2">
            <a:extLst>
              <a:ext uri="{FF2B5EF4-FFF2-40B4-BE49-F238E27FC236}">
                <a16:creationId xmlns:a16="http://schemas.microsoft.com/office/drawing/2014/main" id="{75D7FA16-5F4F-1211-2003-93A925E8D848}"/>
              </a:ext>
            </a:extLst>
          </p:cNvPr>
          <p:cNvSpPr>
            <a:spLocks noGrp="1"/>
          </p:cNvSpPr>
          <p:nvPr>
            <p:ph idx="1"/>
          </p:nvPr>
        </p:nvSpPr>
        <p:spPr>
          <a:xfrm>
            <a:off x="407989" y="1036319"/>
            <a:ext cx="11233150" cy="5164455"/>
          </a:xfrm>
          <a:prstGeom prst="rect">
            <a:avLst/>
          </a:prstGeom>
        </p:spPr>
        <p:txBody>
          <a:bodyPr vert="horz" lIns="91440" tIns="45720" rIns="91440" bIns="4572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29" name="Graphic 28">
            <a:extLst>
              <a:ext uri="{FF2B5EF4-FFF2-40B4-BE49-F238E27FC236}">
                <a16:creationId xmlns:a16="http://schemas.microsoft.com/office/drawing/2014/main" id="{7C92B7CD-6D41-8259-398E-83EDC79CC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4885314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ext + image top - Off whit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p:cNvSpPr>
          <p:nvPr>
            <p:ph type="pic" sz="quarter" idx="11"/>
          </p:nvPr>
        </p:nvSpPr>
        <p:spPr>
          <a:xfrm>
            <a:off x="0" y="1"/>
            <a:ext cx="12191999" cy="216673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0" name="Graphic 29">
            <a:extLst>
              <a:ext uri="{FF2B5EF4-FFF2-40B4-BE49-F238E27FC236}">
                <a16:creationId xmlns:a16="http://schemas.microsoft.com/office/drawing/2014/main" id="{5AA01B07-5BED-BAC2-E4E9-E8A95D4B31D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5278171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Text + image top - Off white">
    <p:bg>
      <p:bgPr>
        <a:solidFill>
          <a:schemeClr val="tx2"/>
        </a:solidFill>
        <a:effectLst/>
      </p:bgPr>
    </p:bg>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p:cNvSpPr>
          <p:nvPr>
            <p:ph type="pic" sz="quarter" idx="11"/>
          </p:nvPr>
        </p:nvSpPr>
        <p:spPr>
          <a:xfrm>
            <a:off x="0" y="1"/>
            <a:ext cx="12191999" cy="216673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solidFill>
                  <a:schemeClr val="bg1"/>
                </a:solidFill>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solidFill>
                  <a:schemeClr val="bg1"/>
                </a:solidFill>
              </a:defRPr>
            </a:lvl1pPr>
            <a:lvl2pPr>
              <a:defRPr sz="1100">
                <a:solidFill>
                  <a:schemeClr val="bg1"/>
                </a:solidFill>
              </a:defRPr>
            </a:lvl2pPr>
            <a:lvl3pPr>
              <a:defRPr sz="1100">
                <a:solidFill>
                  <a:schemeClr val="bg1"/>
                </a:solidFill>
              </a:defRPr>
            </a:lvl3pPr>
            <a:lvl4pPr>
              <a:defRPr>
                <a:solidFill>
                  <a:schemeClr val="bg1"/>
                </a:solidFill>
              </a:defRPr>
            </a:lvl4pPr>
            <a:lvl5pPr>
              <a:defRPr>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6" name="Graphic 5">
            <a:extLst>
              <a:ext uri="{FF2B5EF4-FFF2-40B4-BE49-F238E27FC236}">
                <a16:creationId xmlns:a16="http://schemas.microsoft.com/office/drawing/2014/main" id="{565991A7-D1D1-02FD-BF77-BE835F7505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4" name="Picture 3" descr="Ein schwarz-weißes Logo&#10;&#10;KI-generierte Inhalte könnten falsch sein.">
            <a:extLst>
              <a:ext uri="{FF2B5EF4-FFF2-40B4-BE49-F238E27FC236}">
                <a16:creationId xmlns:a16="http://schemas.microsoft.com/office/drawing/2014/main" id="{1782DAAA-FEE6-23AB-1BB6-180F0A4A90FB}"/>
              </a:ext>
            </a:extLst>
          </p:cNvPr>
          <p:cNvPicPr>
            <a:picLocks noChangeAspect="1"/>
          </p:cNvPicPr>
          <p:nvPr userDrawn="1"/>
        </p:nvPicPr>
        <p:blipFill>
          <a:blip r:embed="rId3"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12367356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FF00"/>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25324125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4000"/>
            <a:ext cx="10836818" cy="4152910"/>
          </a:xfrm>
        </p:spPr>
        <p:txBody>
          <a:bodyPr lIns="0" tIns="0" rIns="0" bIns="0"/>
          <a:lstStyle>
            <a:lvl1pPr>
              <a:spcBef>
                <a:spcPts val="600"/>
              </a:spcBef>
              <a:spcAft>
                <a:spcPts val="600"/>
              </a:spcAft>
              <a:defRPr sz="1400"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7351935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Body copy slide">
    <p:bg>
      <p:bgPr>
        <a:solidFill>
          <a:srgbClr val="E6E6E5"/>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5394179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Body copy slide">
    <p:bg>
      <p:bgPr>
        <a:solidFill>
          <a:schemeClr val="tx2"/>
        </a:solidFill>
        <a:effectLst/>
      </p:bgPr>
    </p:bg>
    <p:spTree>
      <p:nvGrpSpPr>
        <p:cNvPr id="1" name=""/>
        <p:cNvGrpSpPr/>
        <p:nvPr/>
      </p:nvGrpSpPr>
      <p:grpSpPr>
        <a:xfrm>
          <a:off x="0" y="0"/>
          <a:ext cx="0" cy="0"/>
          <a:chOff x="0" y="0"/>
          <a:chExt cx="0" cy="0"/>
        </a:xfrm>
      </p:grpSpPr>
      <p:pic>
        <p:nvPicPr>
          <p:cNvPr id="6" name="Picture 5" descr="Ein schwarz-weißes Logo&#10;&#10;KI-generierte Inhalte könnten falsch sein.">
            <a:extLst>
              <a:ext uri="{FF2B5EF4-FFF2-40B4-BE49-F238E27FC236}">
                <a16:creationId xmlns:a16="http://schemas.microsoft.com/office/drawing/2014/main" id="{4983E18F-FBF4-0A12-7844-86C60FA5069A}"/>
              </a:ext>
            </a:extLst>
          </p:cNvPr>
          <p:cNvPicPr>
            <a:picLocks noChangeAspect="1"/>
          </p:cNvPicPr>
          <p:nvPr userDrawn="1"/>
        </p:nvPicPr>
        <p:blipFill>
          <a:blip r:embed="rId2">
            <a:alphaModFix/>
          </a:blip>
          <a:stretch>
            <a:fillRect/>
          </a:stretch>
        </p:blipFill>
        <p:spPr>
          <a:xfrm>
            <a:off x="608815" y="5979979"/>
            <a:ext cx="1088827" cy="460517"/>
          </a:xfrm>
          <a:prstGeom prst="rect">
            <a:avLst/>
          </a:prstGeom>
        </p:spPr>
      </p:pic>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bg1"/>
            </a:solidFill>
          </a:ln>
        </p:spPr>
        <p:txBody>
          <a:bodyPr wrap="square" lIns="0" tIns="46800" rIns="0" rtlCol="0" anchor="ctr">
            <a:noAutofit/>
          </a:bodyPr>
          <a:lstStyle/>
          <a:p>
            <a:pPr lvl="0" algn="ctr">
              <a:lnSpc>
                <a:spcPct val="95000"/>
              </a:lnSpc>
            </a:pPr>
            <a:r>
              <a:rPr lang="de" sz="600" spc="100" baseline="0">
                <a:solidFill>
                  <a:schemeClr val="bg1"/>
                </a:solidFill>
                <a:latin typeface="+mj-lt"/>
              </a:rPr>
              <a:t>AUSGABE 2025</a:t>
            </a:r>
            <a:endParaRPr lang="en-US" sz="1100" b="0" spc="100" baseline="0">
              <a:solidFill>
                <a:schemeClr val="bg1"/>
              </a:solidFill>
              <a:latin typeface="+mj-lt"/>
            </a:endParaRPr>
          </a:p>
        </p:txBody>
      </p:sp>
      <p:cxnSp>
        <p:nvCxnSpPr>
          <p:cNvPr id="32" name="Straight Connector 31">
            <a:extLst>
              <a:ext uri="{FF2B5EF4-FFF2-40B4-BE49-F238E27FC236}">
                <a16:creationId xmlns:a16="http://schemas.microsoft.com/office/drawing/2014/main" id="{E481B81F-8F86-162A-0F67-C62937CA8AE6}"/>
              </a:ext>
            </a:extLst>
          </p:cNvPr>
          <p:cNvCxnSpPr>
            <a:cxnSpLocks/>
          </p:cNvCxnSpPr>
          <p:nvPr userDrawn="1"/>
        </p:nvCxnSpPr>
        <p:spPr>
          <a:xfrm>
            <a:off x="356260" y="682078"/>
            <a:ext cx="113023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4"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bg1"/>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93444" y="-368589"/>
              <a:ext cx="157493" cy="157493"/>
            </a:xfrm>
            <a:prstGeom prst="rect">
              <a:avLst/>
            </a:prstGeom>
          </p:spPr>
        </p:pic>
      </p:grpSp>
      <p:sp>
        <p:nvSpPr>
          <p:cNvPr id="47" name="Holder 3">
            <a:extLst>
              <a:ext uri="{FF2B5EF4-FFF2-40B4-BE49-F238E27FC236}">
                <a16:creationId xmlns:a16="http://schemas.microsoft.com/office/drawing/2014/main" id="{9909AF42-CB1D-470C-52A3-61A50AEF71A0}"/>
              </a:ext>
            </a:extLst>
          </p:cNvPr>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bg1"/>
                </a:solidFill>
              </a:defRPr>
            </a:lvl1pPr>
          </a:lstStyle>
          <a:p>
            <a:endParaRPr/>
          </a:p>
        </p:txBody>
      </p:sp>
      <p:sp>
        <p:nvSpPr>
          <p:cNvPr id="48" name="Title 6">
            <a:extLst>
              <a:ext uri="{FF2B5EF4-FFF2-40B4-BE49-F238E27FC236}">
                <a16:creationId xmlns:a16="http://schemas.microsoft.com/office/drawing/2014/main" id="{8BC2F106-D9F0-3ED8-242D-BF2D3496A99C}"/>
              </a:ext>
            </a:extLst>
          </p:cNvPr>
          <p:cNvSpPr>
            <a:spLocks noGrp="1"/>
          </p:cNvSpPr>
          <p:nvPr>
            <p:ph type="title"/>
          </p:nvPr>
        </p:nvSpPr>
        <p:spPr>
          <a:xfrm>
            <a:off x="516644" y="878225"/>
            <a:ext cx="10836819" cy="447738"/>
          </a:xfrm>
        </p:spPr>
        <p:txBody>
          <a:bodyPr lIns="0" anchor="t">
            <a:noAutofit/>
          </a:bodyPr>
          <a:lstStyle>
            <a:lvl1pPr>
              <a:defRPr sz="1800">
                <a:solidFill>
                  <a:schemeClr val="bg1"/>
                </a:solidFill>
              </a:defRPr>
            </a:lvl1pPr>
          </a:lstStyle>
          <a:p>
            <a:r>
              <a:rPr lang="de"/>
              <a:t>Klicken Sie, um den Master-Titelstil zu bearbeiten</a:t>
            </a:r>
            <a:endParaRPr lang="en-US"/>
          </a:p>
        </p:txBody>
      </p:sp>
    </p:spTree>
    <p:extLst>
      <p:ext uri="{BB962C8B-B14F-4D97-AF65-F5344CB8AC3E}">
        <p14:creationId xmlns:p14="http://schemas.microsoft.com/office/powerpoint/2010/main" val="42336280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1_Body copy slide">
    <p:bg>
      <p:bgPr>
        <a:solidFill>
          <a:schemeClr val="tx2"/>
        </a:solid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bg1"/>
            </a:solidFill>
          </a:ln>
        </p:spPr>
        <p:txBody>
          <a:bodyPr wrap="square" lIns="0" tIns="46800" rIns="0" rtlCol="0" anchor="ctr">
            <a:noAutofit/>
          </a:bodyPr>
          <a:lstStyle/>
          <a:p>
            <a:pPr lvl="0" algn="ctr">
              <a:lnSpc>
                <a:spcPct val="95000"/>
              </a:lnSpc>
            </a:pPr>
            <a:r>
              <a:rPr lang="de" sz="600" spc="100" baseline="0">
                <a:solidFill>
                  <a:schemeClr val="bg1"/>
                </a:solidFill>
                <a:latin typeface="+mj-lt"/>
              </a:rPr>
              <a:t>AUSGABE 2025</a:t>
            </a:r>
            <a:endParaRPr lang="en-US" sz="1100" b="0" spc="100" baseline="0">
              <a:solidFill>
                <a:schemeClr val="bg1"/>
              </a:solidFill>
              <a:latin typeface="+mj-lt"/>
            </a:endParaRPr>
          </a:p>
        </p:txBody>
      </p:sp>
      <p:cxnSp>
        <p:nvCxnSpPr>
          <p:cNvPr id="32" name="Straight Connector 31">
            <a:extLst>
              <a:ext uri="{FF2B5EF4-FFF2-40B4-BE49-F238E27FC236}">
                <a16:creationId xmlns:a16="http://schemas.microsoft.com/office/drawing/2014/main" id="{E481B81F-8F86-162A-0F67-C62937CA8AE6}"/>
              </a:ext>
            </a:extLst>
          </p:cNvPr>
          <p:cNvCxnSpPr>
            <a:cxnSpLocks/>
          </p:cNvCxnSpPr>
          <p:nvPr userDrawn="1"/>
        </p:nvCxnSpPr>
        <p:spPr>
          <a:xfrm>
            <a:off x="356260" y="682078"/>
            <a:ext cx="113023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2"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bg1"/>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93444" y="-368589"/>
              <a:ext cx="157493" cy="157493"/>
            </a:xfrm>
            <a:prstGeom prst="rect">
              <a:avLst/>
            </a:prstGeom>
          </p:spPr>
        </p:pic>
      </p:grpSp>
      <p:sp>
        <p:nvSpPr>
          <p:cNvPr id="47" name="Holder 3">
            <a:extLst>
              <a:ext uri="{FF2B5EF4-FFF2-40B4-BE49-F238E27FC236}">
                <a16:creationId xmlns:a16="http://schemas.microsoft.com/office/drawing/2014/main" id="{9909AF42-CB1D-470C-52A3-61A50AEF71A0}"/>
              </a:ext>
            </a:extLst>
          </p:cNvPr>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bg1"/>
                </a:solidFill>
              </a:defRPr>
            </a:lvl1pPr>
          </a:lstStyle>
          <a:p>
            <a:endParaRPr/>
          </a:p>
        </p:txBody>
      </p:sp>
      <p:sp>
        <p:nvSpPr>
          <p:cNvPr id="48" name="Title 6">
            <a:extLst>
              <a:ext uri="{FF2B5EF4-FFF2-40B4-BE49-F238E27FC236}">
                <a16:creationId xmlns:a16="http://schemas.microsoft.com/office/drawing/2014/main" id="{8BC2F106-D9F0-3ED8-242D-BF2D3496A99C}"/>
              </a:ext>
            </a:extLst>
          </p:cNvPr>
          <p:cNvSpPr>
            <a:spLocks noGrp="1"/>
          </p:cNvSpPr>
          <p:nvPr>
            <p:ph type="title"/>
          </p:nvPr>
        </p:nvSpPr>
        <p:spPr>
          <a:xfrm>
            <a:off x="516644" y="878225"/>
            <a:ext cx="10836819" cy="447738"/>
          </a:xfrm>
        </p:spPr>
        <p:txBody>
          <a:bodyPr lIns="0" anchor="t">
            <a:noAutofit/>
          </a:bodyPr>
          <a:lstStyle>
            <a:lvl1pPr>
              <a:defRPr sz="1800">
                <a:solidFill>
                  <a:schemeClr val="bg1"/>
                </a:solidFill>
              </a:defRPr>
            </a:lvl1pPr>
          </a:lstStyle>
          <a:p>
            <a:r>
              <a:rPr lang="de"/>
              <a:t>Klicken Sie, um den Master-Titelstil zu bearbeiten</a:t>
            </a:r>
            <a:endParaRPr lang="en-US"/>
          </a:p>
        </p:txBody>
      </p:sp>
    </p:spTree>
    <p:extLst>
      <p:ext uri="{BB962C8B-B14F-4D97-AF65-F5344CB8AC3E}">
        <p14:creationId xmlns:p14="http://schemas.microsoft.com/office/powerpoint/2010/main" val="9446240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6_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4" y="878225"/>
            <a:ext cx="10836819" cy="447738"/>
          </a:xfrm>
        </p:spPr>
        <p:txBody>
          <a:bodyPr lIns="0" anchor="t">
            <a:noAutofit/>
          </a:bodyPr>
          <a:lstStyle>
            <a:lvl1pPr>
              <a:defRPr sz="1800">
                <a:solidFill>
                  <a:schemeClr val="tx2"/>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tx2"/>
            </a:solidFill>
          </a:ln>
        </p:spPr>
        <p:txBody>
          <a:bodyPr wrap="square" lIns="0" tIns="46800" rIns="0" rtlCol="0" anchor="ctr">
            <a:noAutofit/>
          </a:bodyPr>
          <a:lstStyle/>
          <a:p>
            <a:pPr lvl="0" algn="ctr">
              <a:lnSpc>
                <a:spcPct val="95000"/>
              </a:lnSpc>
            </a:pPr>
            <a:r>
              <a:rPr lang="de" sz="600" spc="100" baseline="0">
                <a:solidFill>
                  <a:schemeClr val="tx2"/>
                </a:solidFill>
                <a:latin typeface="+mj-lt"/>
              </a:rPr>
              <a:t>AUSGABE 2025</a:t>
            </a:r>
            <a:endParaRPr lang="en-US" sz="1100" b="0" spc="100" baseline="0">
              <a:solidFill>
                <a:schemeClr val="tx2"/>
              </a:solidFill>
              <a:latin typeface="+mj-lt"/>
            </a:endParaRPr>
          </a:p>
        </p:txBody>
      </p:sp>
      <p:cxnSp>
        <p:nvCxnSpPr>
          <p:cNvPr id="32" name="Straight Connector 31">
            <a:extLst>
              <a:ext uri="{FF2B5EF4-FFF2-40B4-BE49-F238E27FC236}">
                <a16:creationId xmlns:a16="http://schemas.microsoft.com/office/drawing/2014/main" id="{E481B81F-8F86-162A-0F67-C62937CA8AE6}"/>
              </a:ext>
            </a:extLst>
          </p:cNvPr>
          <p:cNvCxnSpPr>
            <a:cxnSpLocks/>
          </p:cNvCxnSpPr>
          <p:nvPr userDrawn="1"/>
        </p:nvCxnSpPr>
        <p:spPr>
          <a:xfrm>
            <a:off x="356260" y="682078"/>
            <a:ext cx="1130234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3"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tx2"/>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93444" y="-368589"/>
              <a:ext cx="157493" cy="157493"/>
            </a:xfrm>
            <a:prstGeom prst="rect">
              <a:avLst/>
            </a:prstGeom>
          </p:spPr>
        </p:pic>
      </p:grpSp>
      <p:pic>
        <p:nvPicPr>
          <p:cNvPr id="4" name="Picture 3" descr="Ein Logo auf schwarzem Hintergrund&#10;&#10;KI-generierte Inhalte könnten falsch sein.">
            <a:extLst>
              <a:ext uri="{FF2B5EF4-FFF2-40B4-BE49-F238E27FC236}">
                <a16:creationId xmlns:a16="http://schemas.microsoft.com/office/drawing/2014/main" id="{62305571-FA74-CFC8-7859-8537D79D1C8D}"/>
              </a:ext>
            </a:extLst>
          </p:cNvPr>
          <p:cNvPicPr>
            <a:picLocks noChangeAspect="1"/>
          </p:cNvPicPr>
          <p:nvPr userDrawn="1"/>
        </p:nvPicPr>
        <p:blipFill>
          <a:blip r:embed="rId5"/>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39421695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0_Body copy slide">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4" y="878225"/>
            <a:ext cx="10836819" cy="447738"/>
          </a:xfrm>
        </p:spPr>
        <p:txBody>
          <a:bodyPr lIns="0" anchor="t">
            <a:noAutofit/>
          </a:bodyPr>
          <a:lstStyle>
            <a:lvl1pPr>
              <a:defRPr sz="1800">
                <a:solidFill>
                  <a:schemeClr val="tx2"/>
                </a:solidFill>
              </a:defRPr>
            </a:lvl1pPr>
          </a:lstStyle>
          <a:p>
            <a:r>
              <a:rPr lang="de"/>
              <a:t>Klicken Sie, um den Master-Titelstil zu bearbeiten</a:t>
            </a:r>
            <a:endParaRPr lang="en-US"/>
          </a:p>
        </p:txBody>
      </p:sp>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tx2"/>
            </a:solidFill>
          </a:ln>
        </p:spPr>
        <p:txBody>
          <a:bodyPr wrap="square" lIns="0" tIns="46800" rIns="0" rtlCol="0" anchor="ctr">
            <a:noAutofit/>
          </a:bodyPr>
          <a:lstStyle/>
          <a:p>
            <a:pPr lvl="0" algn="ctr">
              <a:lnSpc>
                <a:spcPct val="95000"/>
              </a:lnSpc>
            </a:pPr>
            <a:r>
              <a:rPr lang="de" sz="600" spc="100" baseline="0">
                <a:solidFill>
                  <a:schemeClr val="tx2"/>
                </a:solidFill>
                <a:latin typeface="+mj-lt"/>
              </a:rPr>
              <a:t>AUSGABE 2025</a:t>
            </a:r>
            <a:endParaRPr lang="en-US" sz="1100" b="0" spc="100" baseline="0">
              <a:solidFill>
                <a:schemeClr val="tx2"/>
              </a:solidFill>
              <a:latin typeface="+mj-lt"/>
            </a:endParaRPr>
          </a:p>
        </p:txBody>
      </p:sp>
      <p:cxnSp>
        <p:nvCxnSpPr>
          <p:cNvPr id="32" name="Straight Connector 31">
            <a:extLst>
              <a:ext uri="{FF2B5EF4-FFF2-40B4-BE49-F238E27FC236}">
                <a16:creationId xmlns:a16="http://schemas.microsoft.com/office/drawing/2014/main" id="{E481B81F-8F86-162A-0F67-C62937CA8AE6}"/>
              </a:ext>
            </a:extLst>
          </p:cNvPr>
          <p:cNvCxnSpPr>
            <a:cxnSpLocks/>
          </p:cNvCxnSpPr>
          <p:nvPr userDrawn="1"/>
        </p:nvCxnSpPr>
        <p:spPr>
          <a:xfrm>
            <a:off x="356260" y="682078"/>
            <a:ext cx="1130234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2"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tx2"/>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93444" y="-368589"/>
              <a:ext cx="157493" cy="157493"/>
            </a:xfrm>
            <a:prstGeom prst="rect">
              <a:avLst/>
            </a:prstGeom>
          </p:spPr>
        </p:pic>
      </p:grpSp>
      <p:sp>
        <p:nvSpPr>
          <p:cNvPr id="10" name="Slide Number Placeholder 9">
            <a:extLst>
              <a:ext uri="{FF2B5EF4-FFF2-40B4-BE49-F238E27FC236}">
                <a16:creationId xmlns:a16="http://schemas.microsoft.com/office/drawing/2014/main" id="{0F3A5916-CA30-B78A-BCFB-C6E7A277F495}"/>
              </a:ext>
            </a:extLst>
          </p:cNvPr>
          <p:cNvSpPr>
            <a:spLocks noGrp="1"/>
          </p:cNvSpPr>
          <p:nvPr>
            <p:ph type="sldNum" sz="quarter" idx="10"/>
          </p:nvPr>
        </p:nvSpPr>
        <p:spPr/>
        <p:txBody>
          <a:bodyPr/>
          <a:lstStyle/>
          <a:p>
            <a:fld id="{D79FC362-AFD9-E849-9DA9-374244F511CD}" type="slidenum">
              <a:rPr lang="en-US" smtClean="0"/>
              <a:pPr/>
              <a:t>‹Nr.›</a:t>
            </a:fld>
            <a:endParaRPr lang="en-US"/>
          </a:p>
        </p:txBody>
      </p:sp>
      <p:sp>
        <p:nvSpPr>
          <p:cNvPr id="11" name="Footer Placeholder 10">
            <a:extLst>
              <a:ext uri="{FF2B5EF4-FFF2-40B4-BE49-F238E27FC236}">
                <a16:creationId xmlns:a16="http://schemas.microsoft.com/office/drawing/2014/main" id="{697CADFD-A92A-414D-8724-6BE7ABCCF591}"/>
              </a:ext>
            </a:extLst>
          </p:cNvPr>
          <p:cNvSpPr>
            <a:spLocks noGrp="1"/>
          </p:cNvSpPr>
          <p:nvPr>
            <p:ph type="ftr" sz="quarter" idx="11"/>
          </p:nvPr>
        </p:nvSpPr>
        <p:spPr/>
        <p:txBody>
          <a:bodyPr/>
          <a:lstStyle>
            <a:lvl1pPr>
              <a:defRPr sz="700">
                <a:solidFill>
                  <a:schemeClr val="bg1">
                    <a:lumMod val="75000"/>
                  </a:schemeClr>
                </a:solidFill>
              </a:defRPr>
            </a:lvl1pPr>
          </a:lstStyle>
          <a:p>
            <a:r>
              <a:rPr lang="de"/>
              <a:t>QUELLE</a:t>
            </a:r>
          </a:p>
        </p:txBody>
      </p:sp>
    </p:spTree>
    <p:extLst>
      <p:ext uri="{BB962C8B-B14F-4D97-AF65-F5344CB8AC3E}">
        <p14:creationId xmlns:p14="http://schemas.microsoft.com/office/powerpoint/2010/main" val="34112848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7_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4" y="878225"/>
            <a:ext cx="10836819" cy="447738"/>
          </a:xfrm>
        </p:spPr>
        <p:txBody>
          <a:bodyPr lIns="0" anchor="t">
            <a:noAutofit/>
          </a:bodyPr>
          <a:lstStyle>
            <a:lvl1pPr>
              <a:defRPr sz="1800">
                <a:solidFill>
                  <a:schemeClr val="tx2"/>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tx2"/>
            </a:solidFill>
          </a:ln>
        </p:spPr>
        <p:txBody>
          <a:bodyPr wrap="square" lIns="0" tIns="46800" rIns="0" rtlCol="0" anchor="ctr">
            <a:noAutofit/>
          </a:bodyPr>
          <a:lstStyle/>
          <a:p>
            <a:pPr lvl="0" algn="ctr">
              <a:lnSpc>
                <a:spcPct val="95000"/>
              </a:lnSpc>
            </a:pPr>
            <a:r>
              <a:rPr lang="de" sz="600" spc="100" baseline="0">
                <a:solidFill>
                  <a:schemeClr val="tx2"/>
                </a:solidFill>
                <a:latin typeface="+mj-lt"/>
              </a:rPr>
              <a:t>AUSGABE 2025</a:t>
            </a:r>
            <a:endParaRPr lang="en-US" sz="1100" b="0" spc="100" baseline="0">
              <a:solidFill>
                <a:schemeClr val="tx2"/>
              </a:solidFill>
              <a:latin typeface="+mj-lt"/>
            </a:endParaRPr>
          </a:p>
        </p:txBody>
      </p: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3"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tx2"/>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93444" y="-368589"/>
              <a:ext cx="157493" cy="157493"/>
            </a:xfrm>
            <a:prstGeom prst="rect">
              <a:avLst/>
            </a:prstGeom>
          </p:spPr>
        </p:pic>
      </p:grpSp>
      <p:pic>
        <p:nvPicPr>
          <p:cNvPr id="4" name="Picture 3" descr="Ein Logo auf schwarzem Hintergrund&#10;&#10;KI-generierte Inhalte könnten falsch sein.">
            <a:extLst>
              <a:ext uri="{FF2B5EF4-FFF2-40B4-BE49-F238E27FC236}">
                <a16:creationId xmlns:a16="http://schemas.microsoft.com/office/drawing/2014/main" id="{62305571-FA74-CFC8-7859-8537D79D1C8D}"/>
              </a:ext>
            </a:extLst>
          </p:cNvPr>
          <p:cNvPicPr>
            <a:picLocks noChangeAspect="1"/>
          </p:cNvPicPr>
          <p:nvPr userDrawn="1"/>
        </p:nvPicPr>
        <p:blipFill>
          <a:blip r:embed="rId5"/>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6604415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9_Body copy slide">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522110"/>
            <a:ext cx="10836818" cy="4154800"/>
          </a:xfrm>
        </p:spPr>
        <p:txBody>
          <a:bodyPr lIns="0" tIns="0" rIns="0" bIns="0"/>
          <a:lstStyle>
            <a:lvl1pPr>
              <a:spcBef>
                <a:spcPts val="600"/>
              </a:spcBef>
              <a:spcAft>
                <a:spcPts val="600"/>
              </a:spcAft>
              <a:defRPr sz="105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4" y="878225"/>
            <a:ext cx="10836819" cy="447738"/>
          </a:xfrm>
        </p:spPr>
        <p:txBody>
          <a:bodyPr lIns="0" anchor="t">
            <a:noAutofit/>
          </a:bodyPr>
          <a:lstStyle>
            <a:lvl1pPr>
              <a:defRPr sz="1800">
                <a:solidFill>
                  <a:schemeClr val="tx2"/>
                </a:solidFill>
              </a:defRPr>
            </a:lvl1pPr>
          </a:lstStyle>
          <a:p>
            <a:r>
              <a:rPr lang="de"/>
              <a:t>Klicken Sie, um den Master-Titelstil zu bearbeiten</a:t>
            </a:r>
            <a:endParaRPr lang="en-US"/>
          </a:p>
        </p:txBody>
      </p:sp>
      <p:sp>
        <p:nvSpPr>
          <p:cNvPr id="31" name="TextBox 30">
            <a:extLst>
              <a:ext uri="{FF2B5EF4-FFF2-40B4-BE49-F238E27FC236}">
                <a16:creationId xmlns:a16="http://schemas.microsoft.com/office/drawing/2014/main" id="{77A9A256-703B-453C-BD2A-CF2D6EE0BA42}"/>
              </a:ext>
            </a:extLst>
          </p:cNvPr>
          <p:cNvSpPr txBox="1"/>
          <p:nvPr userDrawn="1"/>
        </p:nvSpPr>
        <p:spPr>
          <a:xfrm>
            <a:off x="10687507" y="258244"/>
            <a:ext cx="971093" cy="219648"/>
          </a:xfrm>
          <a:prstGeom prst="roundRect">
            <a:avLst>
              <a:gd name="adj" fmla="val 50000"/>
            </a:avLst>
          </a:prstGeom>
          <a:noFill/>
          <a:ln>
            <a:solidFill>
              <a:schemeClr val="tx2"/>
            </a:solidFill>
          </a:ln>
        </p:spPr>
        <p:txBody>
          <a:bodyPr wrap="square" lIns="0" tIns="46800" rIns="0" rtlCol="0" anchor="ctr">
            <a:noAutofit/>
          </a:bodyPr>
          <a:lstStyle/>
          <a:p>
            <a:pPr lvl="0" algn="ctr">
              <a:lnSpc>
                <a:spcPct val="95000"/>
              </a:lnSpc>
            </a:pPr>
            <a:r>
              <a:rPr lang="de" sz="600" spc="100" baseline="0">
                <a:solidFill>
                  <a:schemeClr val="tx2"/>
                </a:solidFill>
                <a:latin typeface="+mj-lt"/>
              </a:rPr>
              <a:t>AUSGABE 2025</a:t>
            </a:r>
            <a:endParaRPr lang="en-US" sz="1100" b="0" spc="100" baseline="0">
              <a:solidFill>
                <a:schemeClr val="tx2"/>
              </a:solidFill>
              <a:latin typeface="+mj-lt"/>
            </a:endParaRPr>
          </a:p>
        </p:txBody>
      </p:sp>
      <p:grpSp>
        <p:nvGrpSpPr>
          <p:cNvPr id="33" name="Group 32">
            <a:extLst>
              <a:ext uri="{FF2B5EF4-FFF2-40B4-BE49-F238E27FC236}">
                <a16:creationId xmlns:a16="http://schemas.microsoft.com/office/drawing/2014/main" id="{604A130F-93E6-7B47-EECC-1A379C4B5800}"/>
              </a:ext>
            </a:extLst>
          </p:cNvPr>
          <p:cNvGrpSpPr/>
          <p:nvPr userDrawn="1"/>
        </p:nvGrpSpPr>
        <p:grpSpPr>
          <a:xfrm>
            <a:off x="10362975" y="254477"/>
            <a:ext cx="227181" cy="227181"/>
            <a:chOff x="11658600" y="-394628"/>
            <a:chExt cx="227181" cy="227181"/>
          </a:xfrm>
        </p:grpSpPr>
        <p:sp>
          <p:nvSpPr>
            <p:cNvPr id="34" name="Oval 33">
              <a:hlinkClick r:id="rId2" action="ppaction://hlinksldjump"/>
              <a:extLst>
                <a:ext uri="{FF2B5EF4-FFF2-40B4-BE49-F238E27FC236}">
                  <a16:creationId xmlns:a16="http://schemas.microsoft.com/office/drawing/2014/main" id="{080D48F1-688D-24F8-2034-E0AB874BE595}"/>
                </a:ext>
              </a:extLst>
            </p:cNvPr>
            <p:cNvSpPr/>
            <p:nvPr/>
          </p:nvSpPr>
          <p:spPr>
            <a:xfrm>
              <a:off x="11658600" y="-394628"/>
              <a:ext cx="227181" cy="227181"/>
            </a:xfrm>
            <a:prstGeom prst="ellipse">
              <a:avLst/>
            </a:prstGeom>
            <a:noFill/>
            <a:ln>
              <a:solidFill>
                <a:schemeClr val="tx2"/>
              </a:solidFill>
            </a:ln>
          </p:spPr>
          <p:style>
            <a:lnRef idx="0">
              <a:schemeClr val="accent1"/>
            </a:lnRef>
            <a:fillRef idx="1">
              <a:schemeClr val="accent1"/>
            </a:fillRef>
            <a:effectRef idx="0">
              <a:schemeClr val="dk1"/>
            </a:effectRef>
            <a:fontRef idx="minor">
              <a:schemeClr val="lt1"/>
            </a:fontRef>
          </p:style>
          <p:txBody>
            <a:bodyPr wrap="none" rtlCol="0" anchor="ctr"/>
            <a:lstStyle/>
            <a:p>
              <a:pPr algn="ctr" defTabSz="914377"/>
              <a:endParaRPr lang="en-US" sz="800">
                <a:solidFill>
                  <a:srgbClr val="FFFFFF"/>
                </a:solidFill>
                <a:latin typeface="BentonSans Regular"/>
              </a:endParaRPr>
            </a:p>
          </p:txBody>
        </p:sp>
        <p:pic>
          <p:nvPicPr>
            <p:cNvPr id="35" name="Graphic 34" descr="Heim-Gliederung">
              <a:extLst>
                <a:ext uri="{FF2B5EF4-FFF2-40B4-BE49-F238E27FC236}">
                  <a16:creationId xmlns:a16="http://schemas.microsoft.com/office/drawing/2014/main" id="{BA873E6B-8795-FB7A-214B-2B3D1D2358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93444" y="-368589"/>
              <a:ext cx="157493" cy="157493"/>
            </a:xfrm>
            <a:prstGeom prst="rect">
              <a:avLst/>
            </a:prstGeom>
          </p:spPr>
        </p:pic>
      </p:grpSp>
    </p:spTree>
    <p:extLst>
      <p:ext uri="{BB962C8B-B14F-4D97-AF65-F5344CB8AC3E}">
        <p14:creationId xmlns:p14="http://schemas.microsoft.com/office/powerpoint/2010/main" val="40427273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_Body copy slide">
    <p:bg>
      <p:bgPr>
        <a:solidFill>
          <a:schemeClr val="tx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946C76B5-7A0F-2338-CC97-C2175DDB00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3" name="Picture 2" descr="Ein schwarz-weißes Logo&#10;&#10;KI-generierte Inhalte könnten falsch sein.">
            <a:extLst>
              <a:ext uri="{FF2B5EF4-FFF2-40B4-BE49-F238E27FC236}">
                <a16:creationId xmlns:a16="http://schemas.microsoft.com/office/drawing/2014/main" id="{B0D6431F-066E-BDE5-E5C3-CC74197DDC66}"/>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36073946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5_Body copy slide">
    <p:bg>
      <p:bgPr>
        <a:solidFill>
          <a:schemeClr val="tx2"/>
        </a:solidFill>
        <a:effectLst/>
      </p:bgPr>
    </p:bg>
    <p:spTree>
      <p:nvGrpSpPr>
        <p:cNvPr id="1" name=""/>
        <p:cNvGrpSpPr/>
        <p:nvPr/>
      </p:nvGrpSpPr>
      <p:grpSpPr>
        <a:xfrm>
          <a:off x="0" y="0"/>
          <a:ext cx="0" cy="0"/>
          <a:chOff x="0" y="0"/>
          <a:chExt cx="0" cy="0"/>
        </a:xfrm>
      </p:grpSpPr>
      <p:pic>
        <p:nvPicPr>
          <p:cNvPr id="4" name="Picture 3" descr="Ein schwarz-weißes Logo&#10;&#10;KI-generierte Inhalte könnten falsch sein.">
            <a:extLst>
              <a:ext uri="{FF2B5EF4-FFF2-40B4-BE49-F238E27FC236}">
                <a16:creationId xmlns:a16="http://schemas.microsoft.com/office/drawing/2014/main" id="{7C360A0E-A18C-3FEF-89AA-FEA0C1F99DAB}"/>
              </a:ext>
            </a:extLst>
          </p:cNvPr>
          <p:cNvPicPr>
            <a:picLocks noChangeAspect="1"/>
          </p:cNvPicPr>
          <p:nvPr userDrawn="1"/>
        </p:nvPicPr>
        <p:blipFill>
          <a:blip r:embed="rId2"/>
          <a:stretch>
            <a:fillRect/>
          </a:stretch>
        </p:blipFill>
        <p:spPr>
          <a:xfrm>
            <a:off x="3664195" y="2283554"/>
            <a:ext cx="5416499" cy="2290892"/>
          </a:xfrm>
          <a:prstGeom prst="rect">
            <a:avLst/>
          </a:prstGeom>
        </p:spPr>
      </p:pic>
    </p:spTree>
    <p:extLst>
      <p:ext uri="{BB962C8B-B14F-4D97-AF65-F5344CB8AC3E}">
        <p14:creationId xmlns:p14="http://schemas.microsoft.com/office/powerpoint/2010/main" val="40798702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8_Body copy slide">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7683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Body copy slide">
    <p:bg>
      <p:bgPr>
        <a:solidFill>
          <a:srgbClr val="E6E6E5"/>
        </a:solid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4ACF0D0-40E3-76A5-E4F4-E1C1A0D2E464}"/>
              </a:ext>
            </a:extLst>
          </p:cNvPr>
          <p:cNvSpPr>
            <a:spLocks noGrp="1"/>
          </p:cNvSpPr>
          <p:nvPr>
            <p:ph type="pic" sz="quarter" idx="10"/>
          </p:nvPr>
        </p:nvSpPr>
        <p:spPr>
          <a:xfrm>
            <a:off x="0" y="0"/>
            <a:ext cx="12192000" cy="6858000"/>
          </a:xfrm>
        </p:spPr>
        <p:txBody>
          <a:bodyPr/>
          <a:lstStyle/>
          <a:p>
            <a:endParaRPr lang="en-US"/>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6414086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Full bleed image and title">
    <p:bg>
      <p:bgPr>
        <a:solidFill>
          <a:srgbClr val="E6E6E5"/>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79E455-3262-7945-2C67-29F9864BEFA1}"/>
              </a:ext>
            </a:extLst>
          </p:cNvPr>
          <p:cNvSpPr>
            <a:spLocks noGrp="1"/>
          </p:cNvSpPr>
          <p:nvPr>
            <p:ph type="pic" sz="quarter" idx="10"/>
          </p:nvPr>
        </p:nvSpPr>
        <p:spPr>
          <a:xfrm>
            <a:off x="0" y="0"/>
            <a:ext cx="12192000" cy="6858000"/>
          </a:xfrm>
        </p:spPr>
        <p:txBody>
          <a:bodyPr/>
          <a:lstStyle/>
          <a:p>
            <a:endParaRPr lang="en-US"/>
          </a:p>
        </p:txBody>
      </p:sp>
      <p:sp>
        <p:nvSpPr>
          <p:cNvPr id="3" name="Holder 3"/>
          <p:cNvSpPr>
            <a:spLocks noGrp="1"/>
          </p:cNvSpPr>
          <p:nvPr>
            <p:ph type="body" idx="1"/>
          </p:nvPr>
        </p:nvSpPr>
        <p:spPr>
          <a:xfrm>
            <a:off x="805403" y="4585314"/>
            <a:ext cx="7581360" cy="706014"/>
          </a:xfrm>
        </p:spPr>
        <p:txBody>
          <a:bodyPr lIns="0" tIns="0" rIns="0" bIns="0"/>
          <a:lstStyle>
            <a:lvl1pPr>
              <a:defRPr b="0" i="0">
                <a:solidFill>
                  <a:schemeClr val="tx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hasCustomPrompt="1"/>
          </p:nvPr>
        </p:nvSpPr>
        <p:spPr>
          <a:xfrm>
            <a:off x="805404" y="2816352"/>
            <a:ext cx="7581360" cy="1564427"/>
          </a:xfrm>
        </p:spPr>
        <p:txBody>
          <a:bodyPr anchor="b">
            <a:noAutofit/>
          </a:bodyPr>
          <a:lstStyle>
            <a:lvl1pPr>
              <a:defRPr sz="4800"/>
            </a:lvl1pPr>
          </a:lstStyle>
          <a:p>
            <a:r>
              <a:rPr lang="de"/>
              <a:t>Klicken Sie, um den </a:t>
            </a:r>
            <a:br>
              <a:rPr lang="en-GB"/>
            </a:br>
            <a:r>
              <a:rPr lang="de"/>
              <a:t>Master-Titelstil zu bearbeiten</a:t>
            </a:r>
            <a:endParaRPr lang="en-US"/>
          </a:p>
        </p:txBody>
      </p:sp>
    </p:spTree>
    <p:extLst>
      <p:ext uri="{BB962C8B-B14F-4D97-AF65-F5344CB8AC3E}">
        <p14:creationId xmlns:p14="http://schemas.microsoft.com/office/powerpoint/2010/main" val="9681128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1_Section divider 05 - Off white">
    <p:bg>
      <p:bgPr>
        <a:solidFill>
          <a:schemeClr val="tx2"/>
        </a:solidFill>
        <a:effectLst/>
      </p:bgPr>
    </p:bg>
    <p:spTree>
      <p:nvGrpSpPr>
        <p:cNvPr id="1" name=""/>
        <p:cNvGrpSpPr/>
        <p:nvPr/>
      </p:nvGrpSpPr>
      <p:grpSpPr>
        <a:xfrm>
          <a:off x="0" y="0"/>
          <a:ext cx="0" cy="0"/>
          <a:chOff x="0" y="0"/>
          <a:chExt cx="0" cy="0"/>
        </a:xfrm>
      </p:grpSpPr>
      <p:sp>
        <p:nvSpPr>
          <p:cNvPr id="2" name="Text Placeholder 16">
            <a:extLst>
              <a:ext uri="{FF2B5EF4-FFF2-40B4-BE49-F238E27FC236}">
                <a16:creationId xmlns:a16="http://schemas.microsoft.com/office/drawing/2014/main" id="{65578190-AEC5-11A9-8507-6139EFE4DA81}"/>
              </a:ext>
            </a:extLst>
          </p:cNvPr>
          <p:cNvSpPr>
            <a:spLocks noGrp="1"/>
          </p:cNvSpPr>
          <p:nvPr>
            <p:ph type="body" sz="quarter" idx="11" hasCustomPrompt="1"/>
          </p:nvPr>
        </p:nvSpPr>
        <p:spPr>
          <a:xfrm>
            <a:off x="653144" y="2751891"/>
            <a:ext cx="5310736" cy="1354217"/>
          </a:xfrm>
          <a:prstGeom prst="rect">
            <a:avLst/>
          </a:prstGeom>
        </p:spPr>
        <p:txBody>
          <a:bodyPr wrap="square" anchor="ctr">
            <a:noAutofit/>
          </a:bodyPr>
          <a:lstStyle>
            <a:lvl1pPr marL="0" indent="0" algn="l">
              <a:lnSpc>
                <a:spcPts val="6200"/>
              </a:lnSpc>
              <a:spcBef>
                <a:spcPts val="0"/>
              </a:spcBef>
              <a:buNone/>
              <a:defRPr sz="6000" b="1" i="0">
                <a:solidFill>
                  <a:schemeClr val="bg1"/>
                </a:solidFill>
                <a:latin typeface="+mj-lt"/>
              </a:defRPr>
            </a:lvl1pPr>
            <a:lvl2pPr>
              <a:defRPr sz="5600"/>
            </a:lvl2pPr>
            <a:lvl3pPr>
              <a:defRPr sz="5600"/>
            </a:lvl3pPr>
            <a:lvl4pPr>
              <a:defRPr sz="5600"/>
            </a:lvl4pPr>
            <a:lvl5pPr>
              <a:defRPr sz="5600"/>
            </a:lvl5pPr>
          </a:lstStyle>
          <a:p>
            <a:pPr lvl="0"/>
            <a:r>
              <a:rPr lang="de"/>
              <a:t>Sektionstrenner-Titel hinzufügen</a:t>
            </a:r>
            <a:endParaRPr lang="en-US"/>
          </a:p>
        </p:txBody>
      </p:sp>
      <p:sp>
        <p:nvSpPr>
          <p:cNvPr id="12" name="Text Placeholder 33">
            <a:extLst>
              <a:ext uri="{FF2B5EF4-FFF2-40B4-BE49-F238E27FC236}">
                <a16:creationId xmlns:a16="http://schemas.microsoft.com/office/drawing/2014/main" id="{CE3A2B85-A354-F205-5428-792676985021}"/>
              </a:ext>
            </a:extLst>
          </p:cNvPr>
          <p:cNvSpPr>
            <a:spLocks noGrp="1"/>
          </p:cNvSpPr>
          <p:nvPr>
            <p:ph type="body" sz="quarter" idx="4294967295"/>
          </p:nvPr>
        </p:nvSpPr>
        <p:spPr>
          <a:xfrm>
            <a:off x="701446" y="4430783"/>
            <a:ext cx="5262434" cy="413365"/>
          </a:xfrm>
        </p:spPr>
        <p:txBody>
          <a:bodyPr/>
          <a:lstStyle>
            <a:lvl1pPr>
              <a:defRPr>
                <a:solidFill>
                  <a:schemeClr val="bg1"/>
                </a:solidFill>
              </a:defRPr>
            </a:lvl1pPr>
          </a:lstStyle>
          <a:p>
            <a:r>
              <a:rPr lang="de" b="0"/>
              <a:t>Untertitel</a:t>
            </a:r>
          </a:p>
        </p:txBody>
      </p:sp>
      <p:sp>
        <p:nvSpPr>
          <p:cNvPr id="37" name="Text Placeholder 36">
            <a:extLst>
              <a:ext uri="{FF2B5EF4-FFF2-40B4-BE49-F238E27FC236}">
                <a16:creationId xmlns:a16="http://schemas.microsoft.com/office/drawing/2014/main" id="{EA19870B-C70E-7D9B-63CD-0926B3F58E16}"/>
              </a:ext>
            </a:extLst>
          </p:cNvPr>
          <p:cNvSpPr>
            <a:spLocks noGrp="1"/>
          </p:cNvSpPr>
          <p:nvPr>
            <p:ph type="body" sz="quarter" idx="12" hasCustomPrompt="1"/>
          </p:nvPr>
        </p:nvSpPr>
        <p:spPr>
          <a:xfrm>
            <a:off x="701675" y="2086598"/>
            <a:ext cx="1581150" cy="252000"/>
          </a:xfrm>
          <a:prstGeom prst="roundRect">
            <a:avLst>
              <a:gd name="adj" fmla="val 50000"/>
            </a:avLst>
          </a:prstGeom>
          <a:solidFill>
            <a:schemeClr val="accent2"/>
          </a:solidFill>
        </p:spPr>
        <p:txBody>
          <a:bodyPr anchor="ctr">
            <a:noAutofit/>
          </a:bodyPr>
          <a:lstStyle>
            <a:lvl1pPr algn="ctr">
              <a:defRPr sz="900" cap="all" spc="300" baseline="0">
                <a:solidFill>
                  <a:schemeClr val="bg1"/>
                </a:solidFill>
              </a:defRPr>
            </a:lvl1pPr>
          </a:lstStyle>
          <a:p>
            <a:pPr lvl="0"/>
            <a:r>
              <a:rPr lang="de"/>
              <a:t>ABSCHNITT EINS</a:t>
            </a:r>
            <a:endParaRPr lang="en-US"/>
          </a:p>
        </p:txBody>
      </p:sp>
      <p:pic>
        <p:nvPicPr>
          <p:cNvPr id="34" name="Graphic 33">
            <a:extLst>
              <a:ext uri="{FF2B5EF4-FFF2-40B4-BE49-F238E27FC236}">
                <a16:creationId xmlns:a16="http://schemas.microsoft.com/office/drawing/2014/main" id="{1066309B-0648-EC0F-9924-17B98615E3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3" name="Picture 2" descr="Ein schwarz-weißes Logo&#10;&#10;KI-generierte Inhalte könnten falsch sein.">
            <a:extLst>
              <a:ext uri="{FF2B5EF4-FFF2-40B4-BE49-F238E27FC236}">
                <a16:creationId xmlns:a16="http://schemas.microsoft.com/office/drawing/2014/main" id="{B8E064B5-4851-7475-32DA-320CE01C73BD}"/>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pic>
        <p:nvPicPr>
          <p:cNvPr id="8" name="Picture 7" descr="Ein schwarzer Hintergrund mit bunten Linien&#10;&#10;KI-generierte Inhalte könnten falsch sein.">
            <a:extLst>
              <a:ext uri="{FF2B5EF4-FFF2-40B4-BE49-F238E27FC236}">
                <a16:creationId xmlns:a16="http://schemas.microsoft.com/office/drawing/2014/main" id="{D8EF8F4A-1198-DB94-038D-71E45E820511}"/>
              </a:ext>
            </a:extLst>
          </p:cNvPr>
          <p:cNvPicPr>
            <a:picLocks noChangeAspect="1"/>
          </p:cNvPicPr>
          <p:nvPr userDrawn="1"/>
        </p:nvPicPr>
        <p:blipFill>
          <a:blip r:embed="rId4"/>
          <a:stretch>
            <a:fillRect/>
          </a:stretch>
        </p:blipFill>
        <p:spPr>
          <a:xfrm flipV="1">
            <a:off x="319087" y="-9236"/>
            <a:ext cx="11872913" cy="6678514"/>
          </a:xfrm>
          <a:prstGeom prst="rect">
            <a:avLst/>
          </a:prstGeom>
        </p:spPr>
      </p:pic>
    </p:spTree>
    <p:extLst>
      <p:ext uri="{BB962C8B-B14F-4D97-AF65-F5344CB8AC3E}">
        <p14:creationId xmlns:p14="http://schemas.microsoft.com/office/powerpoint/2010/main" val="12966152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12_Section divider 05 - Off white">
    <p:bg>
      <p:bgPr>
        <a:solidFill>
          <a:schemeClr val="tx2"/>
        </a:solidFill>
        <a:effectLst/>
      </p:bgPr>
    </p:bg>
    <p:spTree>
      <p:nvGrpSpPr>
        <p:cNvPr id="1" name=""/>
        <p:cNvGrpSpPr/>
        <p:nvPr/>
      </p:nvGrpSpPr>
      <p:grpSpPr>
        <a:xfrm>
          <a:off x="0" y="0"/>
          <a:ext cx="0" cy="0"/>
          <a:chOff x="0" y="0"/>
          <a:chExt cx="0" cy="0"/>
        </a:xfrm>
      </p:grpSpPr>
      <p:sp>
        <p:nvSpPr>
          <p:cNvPr id="2" name="Text Placeholder 16">
            <a:extLst>
              <a:ext uri="{FF2B5EF4-FFF2-40B4-BE49-F238E27FC236}">
                <a16:creationId xmlns:a16="http://schemas.microsoft.com/office/drawing/2014/main" id="{65578190-AEC5-11A9-8507-6139EFE4DA81}"/>
              </a:ext>
            </a:extLst>
          </p:cNvPr>
          <p:cNvSpPr>
            <a:spLocks noGrp="1"/>
          </p:cNvSpPr>
          <p:nvPr>
            <p:ph type="body" sz="quarter" idx="11" hasCustomPrompt="1"/>
          </p:nvPr>
        </p:nvSpPr>
        <p:spPr>
          <a:xfrm>
            <a:off x="653144" y="2751891"/>
            <a:ext cx="5310736" cy="1354217"/>
          </a:xfrm>
          <a:prstGeom prst="rect">
            <a:avLst/>
          </a:prstGeom>
        </p:spPr>
        <p:txBody>
          <a:bodyPr wrap="square" anchor="ctr">
            <a:noAutofit/>
          </a:bodyPr>
          <a:lstStyle>
            <a:lvl1pPr marL="0" indent="0" algn="l">
              <a:lnSpc>
                <a:spcPts val="6200"/>
              </a:lnSpc>
              <a:spcBef>
                <a:spcPts val="0"/>
              </a:spcBef>
              <a:buNone/>
              <a:defRPr sz="6000" b="1" i="0">
                <a:solidFill>
                  <a:schemeClr val="bg1"/>
                </a:solidFill>
                <a:latin typeface="+mj-lt"/>
              </a:defRPr>
            </a:lvl1pPr>
            <a:lvl2pPr>
              <a:defRPr sz="5600"/>
            </a:lvl2pPr>
            <a:lvl3pPr>
              <a:defRPr sz="5600"/>
            </a:lvl3pPr>
            <a:lvl4pPr>
              <a:defRPr sz="5600"/>
            </a:lvl4pPr>
            <a:lvl5pPr>
              <a:defRPr sz="5600"/>
            </a:lvl5pPr>
          </a:lstStyle>
          <a:p>
            <a:pPr lvl="0"/>
            <a:r>
              <a:rPr lang="de"/>
              <a:t>Sektionstrenner-Titel hinzufügen</a:t>
            </a:r>
            <a:endParaRPr lang="en-US"/>
          </a:p>
        </p:txBody>
      </p:sp>
      <p:sp>
        <p:nvSpPr>
          <p:cNvPr id="12" name="Text Placeholder 33">
            <a:extLst>
              <a:ext uri="{FF2B5EF4-FFF2-40B4-BE49-F238E27FC236}">
                <a16:creationId xmlns:a16="http://schemas.microsoft.com/office/drawing/2014/main" id="{CE3A2B85-A354-F205-5428-792676985021}"/>
              </a:ext>
            </a:extLst>
          </p:cNvPr>
          <p:cNvSpPr>
            <a:spLocks noGrp="1"/>
          </p:cNvSpPr>
          <p:nvPr>
            <p:ph type="body" sz="quarter" idx="4294967295"/>
          </p:nvPr>
        </p:nvSpPr>
        <p:spPr>
          <a:xfrm>
            <a:off x="701446" y="4430783"/>
            <a:ext cx="5262434" cy="413365"/>
          </a:xfrm>
        </p:spPr>
        <p:txBody>
          <a:bodyPr/>
          <a:lstStyle>
            <a:lvl1pPr>
              <a:defRPr>
                <a:solidFill>
                  <a:schemeClr val="bg1"/>
                </a:solidFill>
              </a:defRPr>
            </a:lvl1pPr>
          </a:lstStyle>
          <a:p>
            <a:r>
              <a:rPr lang="de" b="0"/>
              <a:t>Untertitel</a:t>
            </a:r>
          </a:p>
        </p:txBody>
      </p:sp>
      <p:sp>
        <p:nvSpPr>
          <p:cNvPr id="37" name="Text Placeholder 36">
            <a:extLst>
              <a:ext uri="{FF2B5EF4-FFF2-40B4-BE49-F238E27FC236}">
                <a16:creationId xmlns:a16="http://schemas.microsoft.com/office/drawing/2014/main" id="{EA19870B-C70E-7D9B-63CD-0926B3F58E16}"/>
              </a:ext>
            </a:extLst>
          </p:cNvPr>
          <p:cNvSpPr>
            <a:spLocks noGrp="1"/>
          </p:cNvSpPr>
          <p:nvPr>
            <p:ph type="body" sz="quarter" idx="12" hasCustomPrompt="1"/>
          </p:nvPr>
        </p:nvSpPr>
        <p:spPr>
          <a:xfrm>
            <a:off x="701675" y="2086598"/>
            <a:ext cx="1581150" cy="252000"/>
          </a:xfrm>
          <a:prstGeom prst="roundRect">
            <a:avLst>
              <a:gd name="adj" fmla="val 50000"/>
            </a:avLst>
          </a:prstGeom>
          <a:solidFill>
            <a:schemeClr val="accent2"/>
          </a:solidFill>
        </p:spPr>
        <p:txBody>
          <a:bodyPr anchor="ctr">
            <a:noAutofit/>
          </a:bodyPr>
          <a:lstStyle>
            <a:lvl1pPr algn="ctr">
              <a:defRPr sz="900" cap="all" spc="300" baseline="0">
                <a:solidFill>
                  <a:schemeClr val="bg1"/>
                </a:solidFill>
              </a:defRPr>
            </a:lvl1pPr>
          </a:lstStyle>
          <a:p>
            <a:pPr lvl="0"/>
            <a:r>
              <a:rPr lang="de"/>
              <a:t>ABSCHNITT EINS</a:t>
            </a:r>
            <a:endParaRPr lang="en-US"/>
          </a:p>
        </p:txBody>
      </p:sp>
      <p:sp>
        <p:nvSpPr>
          <p:cNvPr id="11" name="Rectangle 10">
            <a:extLst>
              <a:ext uri="{FF2B5EF4-FFF2-40B4-BE49-F238E27FC236}">
                <a16:creationId xmlns:a16="http://schemas.microsoft.com/office/drawing/2014/main" id="{CA4C2B8C-CAA0-85F2-48D8-C2F562350820}"/>
              </a:ext>
            </a:extLst>
          </p:cNvPr>
          <p:cNvSpPr/>
          <p:nvPr userDrawn="1"/>
        </p:nvSpPr>
        <p:spPr>
          <a:xfrm>
            <a:off x="0" y="-2163449"/>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8981B5-9971-2EFE-0563-9BD2EB7B1F38}"/>
              </a:ext>
            </a:extLst>
          </p:cNvPr>
          <p:cNvSpPr/>
          <p:nvPr userDrawn="1"/>
        </p:nvSpPr>
        <p:spPr>
          <a:xfrm rot="5400000">
            <a:off x="6771985" y="2839305"/>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in schwarzer Hintergrund mit Kreisen und farbigen Linien&#10;&#10;KI-generierte Inhalte könnten falsch sein.">
            <a:extLst>
              <a:ext uri="{FF2B5EF4-FFF2-40B4-BE49-F238E27FC236}">
                <a16:creationId xmlns:a16="http://schemas.microsoft.com/office/drawing/2014/main" id="{D6AD2654-26E8-2F9B-3711-BBBA900E04F3}"/>
              </a:ext>
            </a:extLst>
          </p:cNvPr>
          <p:cNvPicPr>
            <a:picLocks noChangeAspect="1"/>
          </p:cNvPicPr>
          <p:nvPr userDrawn="1"/>
        </p:nvPicPr>
        <p:blipFill>
          <a:blip r:embed="rId2"/>
          <a:stretch>
            <a:fillRect/>
          </a:stretch>
        </p:blipFill>
        <p:spPr>
          <a:xfrm>
            <a:off x="-399393" y="0"/>
            <a:ext cx="12192000" cy="6858000"/>
          </a:xfrm>
          <a:prstGeom prst="rect">
            <a:avLst/>
          </a:prstGeom>
        </p:spPr>
      </p:pic>
      <p:pic>
        <p:nvPicPr>
          <p:cNvPr id="34" name="Graphic 33">
            <a:extLst>
              <a:ext uri="{FF2B5EF4-FFF2-40B4-BE49-F238E27FC236}">
                <a16:creationId xmlns:a16="http://schemas.microsoft.com/office/drawing/2014/main" id="{1066309B-0648-EC0F-9924-17B98615E3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3" name="Picture 2" descr="Ein schwarz-weißes Logo&#10;&#10;KI-generierte Inhalte könnten falsch sein.">
            <a:extLst>
              <a:ext uri="{FF2B5EF4-FFF2-40B4-BE49-F238E27FC236}">
                <a16:creationId xmlns:a16="http://schemas.microsoft.com/office/drawing/2014/main" id="{B8E064B5-4851-7475-32DA-320CE01C73BD}"/>
              </a:ext>
            </a:extLst>
          </p:cNvPr>
          <p:cNvPicPr>
            <a:picLocks noChangeAspect="1"/>
          </p:cNvPicPr>
          <p:nvPr userDrawn="1"/>
        </p:nvPicPr>
        <p:blipFill>
          <a:blip r:embed="rId4">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32250503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3_Section divider 05 - Off white">
    <p:bg>
      <p:bgPr>
        <a:solidFill>
          <a:schemeClr val="tx2"/>
        </a:solidFill>
        <a:effectLst/>
      </p:bgPr>
    </p:bg>
    <p:spTree>
      <p:nvGrpSpPr>
        <p:cNvPr id="1" name=""/>
        <p:cNvGrpSpPr/>
        <p:nvPr/>
      </p:nvGrpSpPr>
      <p:grpSpPr>
        <a:xfrm>
          <a:off x="0" y="0"/>
          <a:ext cx="0" cy="0"/>
          <a:chOff x="0" y="0"/>
          <a:chExt cx="0" cy="0"/>
        </a:xfrm>
      </p:grpSpPr>
      <p:sp>
        <p:nvSpPr>
          <p:cNvPr id="2" name="Text Placeholder 16">
            <a:extLst>
              <a:ext uri="{FF2B5EF4-FFF2-40B4-BE49-F238E27FC236}">
                <a16:creationId xmlns:a16="http://schemas.microsoft.com/office/drawing/2014/main" id="{65578190-AEC5-11A9-8507-6139EFE4DA81}"/>
              </a:ext>
            </a:extLst>
          </p:cNvPr>
          <p:cNvSpPr>
            <a:spLocks noGrp="1"/>
          </p:cNvSpPr>
          <p:nvPr>
            <p:ph type="body" sz="quarter" idx="11" hasCustomPrompt="1"/>
          </p:nvPr>
        </p:nvSpPr>
        <p:spPr>
          <a:xfrm>
            <a:off x="653144" y="2751891"/>
            <a:ext cx="5310736" cy="1354217"/>
          </a:xfrm>
          <a:prstGeom prst="rect">
            <a:avLst/>
          </a:prstGeom>
        </p:spPr>
        <p:txBody>
          <a:bodyPr wrap="square" anchor="ctr">
            <a:noAutofit/>
          </a:bodyPr>
          <a:lstStyle>
            <a:lvl1pPr marL="0" indent="0" algn="l">
              <a:lnSpc>
                <a:spcPts val="6200"/>
              </a:lnSpc>
              <a:spcBef>
                <a:spcPts val="0"/>
              </a:spcBef>
              <a:buNone/>
              <a:defRPr sz="6000" b="1" i="0">
                <a:solidFill>
                  <a:schemeClr val="bg1"/>
                </a:solidFill>
                <a:latin typeface="+mj-lt"/>
              </a:defRPr>
            </a:lvl1pPr>
            <a:lvl2pPr>
              <a:defRPr sz="5600"/>
            </a:lvl2pPr>
            <a:lvl3pPr>
              <a:defRPr sz="5600"/>
            </a:lvl3pPr>
            <a:lvl4pPr>
              <a:defRPr sz="5600"/>
            </a:lvl4pPr>
            <a:lvl5pPr>
              <a:defRPr sz="5600"/>
            </a:lvl5pPr>
          </a:lstStyle>
          <a:p>
            <a:pPr lvl="0"/>
            <a:r>
              <a:rPr lang="de"/>
              <a:t>Sektionstrenner-Titel hinzufügen</a:t>
            </a:r>
            <a:endParaRPr lang="en-US"/>
          </a:p>
        </p:txBody>
      </p:sp>
      <p:sp>
        <p:nvSpPr>
          <p:cNvPr id="12" name="Text Placeholder 33">
            <a:extLst>
              <a:ext uri="{FF2B5EF4-FFF2-40B4-BE49-F238E27FC236}">
                <a16:creationId xmlns:a16="http://schemas.microsoft.com/office/drawing/2014/main" id="{CE3A2B85-A354-F205-5428-792676985021}"/>
              </a:ext>
            </a:extLst>
          </p:cNvPr>
          <p:cNvSpPr>
            <a:spLocks noGrp="1"/>
          </p:cNvSpPr>
          <p:nvPr>
            <p:ph type="body" sz="quarter" idx="4294967295"/>
          </p:nvPr>
        </p:nvSpPr>
        <p:spPr>
          <a:xfrm>
            <a:off x="701446" y="4430783"/>
            <a:ext cx="5262434" cy="413365"/>
          </a:xfrm>
        </p:spPr>
        <p:txBody>
          <a:bodyPr/>
          <a:lstStyle>
            <a:lvl1pPr>
              <a:defRPr>
                <a:solidFill>
                  <a:schemeClr val="bg1"/>
                </a:solidFill>
              </a:defRPr>
            </a:lvl1pPr>
          </a:lstStyle>
          <a:p>
            <a:r>
              <a:rPr lang="de" b="0"/>
              <a:t>Untertitel</a:t>
            </a:r>
          </a:p>
        </p:txBody>
      </p:sp>
      <p:sp>
        <p:nvSpPr>
          <p:cNvPr id="37" name="Text Placeholder 36">
            <a:extLst>
              <a:ext uri="{FF2B5EF4-FFF2-40B4-BE49-F238E27FC236}">
                <a16:creationId xmlns:a16="http://schemas.microsoft.com/office/drawing/2014/main" id="{EA19870B-C70E-7D9B-63CD-0926B3F58E16}"/>
              </a:ext>
            </a:extLst>
          </p:cNvPr>
          <p:cNvSpPr>
            <a:spLocks noGrp="1"/>
          </p:cNvSpPr>
          <p:nvPr>
            <p:ph type="body" sz="quarter" idx="12" hasCustomPrompt="1"/>
          </p:nvPr>
        </p:nvSpPr>
        <p:spPr>
          <a:xfrm>
            <a:off x="701675" y="2086598"/>
            <a:ext cx="1581150" cy="252000"/>
          </a:xfrm>
          <a:prstGeom prst="roundRect">
            <a:avLst>
              <a:gd name="adj" fmla="val 50000"/>
            </a:avLst>
          </a:prstGeom>
          <a:solidFill>
            <a:schemeClr val="accent2"/>
          </a:solidFill>
        </p:spPr>
        <p:txBody>
          <a:bodyPr anchor="ctr">
            <a:noAutofit/>
          </a:bodyPr>
          <a:lstStyle>
            <a:lvl1pPr algn="ctr">
              <a:defRPr sz="900" cap="all" spc="300" baseline="0">
                <a:solidFill>
                  <a:schemeClr val="bg1"/>
                </a:solidFill>
              </a:defRPr>
            </a:lvl1pPr>
          </a:lstStyle>
          <a:p>
            <a:pPr lvl="0"/>
            <a:r>
              <a:rPr lang="de"/>
              <a:t>ABSCHNITT EINS</a:t>
            </a:r>
            <a:endParaRPr lang="en-US"/>
          </a:p>
        </p:txBody>
      </p:sp>
      <p:pic>
        <p:nvPicPr>
          <p:cNvPr id="34" name="Graphic 33">
            <a:extLst>
              <a:ext uri="{FF2B5EF4-FFF2-40B4-BE49-F238E27FC236}">
                <a16:creationId xmlns:a16="http://schemas.microsoft.com/office/drawing/2014/main" id="{1066309B-0648-EC0F-9924-17B98615E3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11" name="Rectangle 10">
            <a:extLst>
              <a:ext uri="{FF2B5EF4-FFF2-40B4-BE49-F238E27FC236}">
                <a16:creationId xmlns:a16="http://schemas.microsoft.com/office/drawing/2014/main" id="{CA4C2B8C-CAA0-85F2-48D8-C2F562350820}"/>
              </a:ext>
            </a:extLst>
          </p:cNvPr>
          <p:cNvSpPr/>
          <p:nvPr userDrawn="1"/>
        </p:nvSpPr>
        <p:spPr>
          <a:xfrm>
            <a:off x="0" y="-2163449"/>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8981B5-9971-2EFE-0563-9BD2EB7B1F38}"/>
              </a:ext>
            </a:extLst>
          </p:cNvPr>
          <p:cNvSpPr/>
          <p:nvPr userDrawn="1"/>
        </p:nvSpPr>
        <p:spPr>
          <a:xfrm rot="5400000">
            <a:off x="6771985" y="2839305"/>
            <a:ext cx="13003420" cy="2163390"/>
          </a:xfrm>
          <a:prstGeom prst="rect">
            <a:avLst/>
          </a:prstGeom>
          <a:solidFill>
            <a:srgbClr val="EC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in schwarz-weißes Logo&#10;&#10;KI-generierte Inhalte könnten falsch sein.">
            <a:extLst>
              <a:ext uri="{FF2B5EF4-FFF2-40B4-BE49-F238E27FC236}">
                <a16:creationId xmlns:a16="http://schemas.microsoft.com/office/drawing/2014/main" id="{B8E064B5-4851-7475-32DA-320CE01C73BD}"/>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pic>
        <p:nvPicPr>
          <p:cNvPr id="6" name="Picture 5" descr="Ein schwarzer Hintergrund mit bunten Linien und Kreisen&#10;&#10;KI-generierte Inhalte könnten falsch sein.">
            <a:extLst>
              <a:ext uri="{FF2B5EF4-FFF2-40B4-BE49-F238E27FC236}">
                <a16:creationId xmlns:a16="http://schemas.microsoft.com/office/drawing/2014/main" id="{C16B6096-C333-A66B-6A8E-C644D00F26AA}"/>
              </a:ext>
            </a:extLst>
          </p:cNvPr>
          <p:cNvPicPr>
            <a:picLocks noChangeAspect="1"/>
          </p:cNvPicPr>
          <p:nvPr userDrawn="1"/>
        </p:nvPicPr>
        <p:blipFill>
          <a:blip r:embed="rId4"/>
          <a:stretch>
            <a:fillRect/>
          </a:stretch>
        </p:blipFill>
        <p:spPr>
          <a:xfrm>
            <a:off x="-653144" y="0"/>
            <a:ext cx="12192000" cy="6858000"/>
          </a:xfrm>
          <a:prstGeom prst="rect">
            <a:avLst/>
          </a:prstGeom>
        </p:spPr>
      </p:pic>
    </p:spTree>
    <p:extLst>
      <p:ext uri="{BB962C8B-B14F-4D97-AF65-F5344CB8AC3E}">
        <p14:creationId xmlns:p14="http://schemas.microsoft.com/office/powerpoint/2010/main" val="30600474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7_Right cut out and text">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490820"/>
            <a:ext cx="6525840" cy="4004444"/>
          </a:xfrm>
        </p:spPr>
        <p:txBody>
          <a:bodyPr lIns="0" tIns="0" rIns="0" bIns="0"/>
          <a:lstStyle>
            <a:lvl1pPr>
              <a:spcBef>
                <a:spcPts val="600"/>
              </a:spcBef>
              <a:spcAft>
                <a:spcPts val="600"/>
              </a:spcAft>
              <a:defRPr sz="140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356598"/>
            <a:ext cx="6525841" cy="982687"/>
          </a:xfrm>
        </p:spPr>
        <p:txBody>
          <a:bodyPr lIns="0" anchor="b"/>
          <a:lstStyle>
            <a:lvl1pPr>
              <a:defRPr>
                <a:solidFill>
                  <a:schemeClr val="tx2"/>
                </a:solidFill>
              </a:defRPr>
            </a:lvl1pPr>
          </a:lstStyle>
          <a:p>
            <a:r>
              <a:rPr lang="de"/>
              <a:t>Klicken Sie, um den Master-Titelstil zu bearbeiten</a:t>
            </a:r>
            <a:endParaRPr lang="en-US"/>
          </a:p>
        </p:txBody>
      </p:sp>
      <p:pic>
        <p:nvPicPr>
          <p:cNvPr id="12" name="Picture 11" descr="Ein schwarzer Hintergrund mit einem blauen Objekt&#10;&#10;KI-generierte Inhalte könnten falsch sein.">
            <a:extLst>
              <a:ext uri="{FF2B5EF4-FFF2-40B4-BE49-F238E27FC236}">
                <a16:creationId xmlns:a16="http://schemas.microsoft.com/office/drawing/2014/main" id="{EC950861-DD2F-085F-AFA9-6A78190029CD}"/>
              </a:ext>
            </a:extLst>
          </p:cNvPr>
          <p:cNvPicPr>
            <a:picLocks noChangeAspect="1"/>
          </p:cNvPicPr>
          <p:nvPr userDrawn="1"/>
        </p:nvPicPr>
        <p:blipFill>
          <a:blip r:embed="rId2"/>
          <a:srcRect r="17729" b="17729"/>
          <a:stretch>
            <a:fillRect/>
          </a:stretch>
        </p:blipFill>
        <p:spPr>
          <a:xfrm flipH="1">
            <a:off x="0" y="0"/>
            <a:ext cx="12192000" cy="6858000"/>
          </a:xfrm>
          <a:prstGeom prst="rect">
            <a:avLst/>
          </a:prstGeom>
        </p:spPr>
      </p:pic>
    </p:spTree>
    <p:extLst>
      <p:ext uri="{BB962C8B-B14F-4D97-AF65-F5344CB8AC3E}">
        <p14:creationId xmlns:p14="http://schemas.microsoft.com/office/powerpoint/2010/main" val="4269555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9_Right cut out and text">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490820"/>
            <a:ext cx="6525840" cy="4004444"/>
          </a:xfrm>
        </p:spPr>
        <p:txBody>
          <a:bodyPr lIns="0" tIns="0" rIns="0" bIns="0"/>
          <a:lstStyle>
            <a:lvl1pPr>
              <a:spcBef>
                <a:spcPts val="600"/>
              </a:spcBef>
              <a:spcAft>
                <a:spcPts val="600"/>
              </a:spcAft>
              <a:defRPr sz="140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356598"/>
            <a:ext cx="6525841" cy="982687"/>
          </a:xfrm>
        </p:spPr>
        <p:txBody>
          <a:bodyPr lIns="0" anchor="b"/>
          <a:lstStyle>
            <a:lvl1pPr>
              <a:defRPr>
                <a:solidFill>
                  <a:schemeClr val="tx2"/>
                </a:solidFill>
              </a:defRPr>
            </a:lvl1pPr>
          </a:lstStyle>
          <a:p>
            <a:r>
              <a:rPr lang="de"/>
              <a:t>Klicken Sie, um den Master-Titelstil zu bearbeiten</a:t>
            </a:r>
            <a:endParaRPr lang="en-US"/>
          </a:p>
        </p:txBody>
      </p:sp>
      <p:pic>
        <p:nvPicPr>
          <p:cNvPr id="12" name="Picture 11" descr="Ein schwarzer Hintergrund mit einem blauen Objekt&#10;&#10;KI-generierte Inhalte könnten falsch sein.">
            <a:extLst>
              <a:ext uri="{FF2B5EF4-FFF2-40B4-BE49-F238E27FC236}">
                <a16:creationId xmlns:a16="http://schemas.microsoft.com/office/drawing/2014/main" id="{EC950861-DD2F-085F-AFA9-6A78190029CD}"/>
              </a:ext>
            </a:extLst>
          </p:cNvPr>
          <p:cNvPicPr>
            <a:picLocks noChangeAspect="1"/>
          </p:cNvPicPr>
          <p:nvPr userDrawn="1"/>
        </p:nvPicPr>
        <p:blipFill>
          <a:blip r:embed="rId2"/>
          <a:srcRect l="3228" t="5077" r="40709" b="38860"/>
          <a:stretch>
            <a:fillRect/>
          </a:stretch>
        </p:blipFill>
        <p:spPr>
          <a:xfrm flipH="1">
            <a:off x="0" y="0"/>
            <a:ext cx="12192000" cy="6858000"/>
          </a:xfrm>
          <a:prstGeom prst="rect">
            <a:avLst/>
          </a:prstGeom>
        </p:spPr>
      </p:pic>
    </p:spTree>
    <p:extLst>
      <p:ext uri="{BB962C8B-B14F-4D97-AF65-F5344CB8AC3E}">
        <p14:creationId xmlns:p14="http://schemas.microsoft.com/office/powerpoint/2010/main" val="41563097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6_Right cut out and text">
    <p:bg>
      <p:bgPr>
        <a:solidFill>
          <a:srgbClr val="E6E6E5"/>
        </a:solidFill>
        <a:effectLst/>
      </p:bgPr>
    </p:bg>
    <p:spTree>
      <p:nvGrpSpPr>
        <p:cNvPr id="1" name=""/>
        <p:cNvGrpSpPr/>
        <p:nvPr/>
      </p:nvGrpSpPr>
      <p:grpSpPr>
        <a:xfrm>
          <a:off x="0" y="0"/>
          <a:ext cx="0" cy="0"/>
          <a:chOff x="0" y="0"/>
          <a:chExt cx="0" cy="0"/>
        </a:xfrm>
      </p:grpSpPr>
      <p:pic>
        <p:nvPicPr>
          <p:cNvPr id="4" name="Picture 3" descr="Ein schwarzer Hintergrund mit bunten Linien und Punkten&#10;&#10;KI-generierte Inhalte könnten falsch sein.">
            <a:extLst>
              <a:ext uri="{FF2B5EF4-FFF2-40B4-BE49-F238E27FC236}">
                <a16:creationId xmlns:a16="http://schemas.microsoft.com/office/drawing/2014/main" id="{43050F32-A885-4B08-7406-DED3F433850F}"/>
              </a:ext>
            </a:extLst>
          </p:cNvPr>
          <p:cNvPicPr>
            <a:picLocks noChangeAspect="1"/>
          </p:cNvPicPr>
          <p:nvPr userDrawn="1"/>
        </p:nvPicPr>
        <p:blipFill>
          <a:blip r:embed="rId2"/>
          <a:srcRect t="75659"/>
          <a:stretch>
            <a:fillRect/>
          </a:stretch>
        </p:blipFill>
        <p:spPr>
          <a:xfrm>
            <a:off x="0" y="-254259"/>
            <a:ext cx="12192000" cy="1669312"/>
          </a:xfrm>
          <a:prstGeom prst="rect">
            <a:avLst/>
          </a:prstGeom>
        </p:spPr>
      </p:pic>
      <p:sp>
        <p:nvSpPr>
          <p:cNvPr id="3" name="Holder 3"/>
          <p:cNvSpPr>
            <a:spLocks noGrp="1"/>
          </p:cNvSpPr>
          <p:nvPr>
            <p:ph type="body" idx="1"/>
          </p:nvPr>
        </p:nvSpPr>
        <p:spPr>
          <a:xfrm>
            <a:off x="516643" y="2870791"/>
            <a:ext cx="10923989" cy="2475617"/>
          </a:xfrm>
        </p:spPr>
        <p:txBody>
          <a:bodyPr lIns="0" tIns="0" rIns="0" bIns="0"/>
          <a:lstStyle>
            <a:lvl1pPr>
              <a:spcBef>
                <a:spcPts val="600"/>
              </a:spcBef>
              <a:spcAft>
                <a:spcPts val="600"/>
              </a:spcAft>
              <a:defRPr sz="1400" b="0" i="0">
                <a:solidFill>
                  <a:schemeClr val="tx2"/>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1577151"/>
            <a:ext cx="10923991" cy="982687"/>
          </a:xfrm>
        </p:spPr>
        <p:txBody>
          <a:bodyPr lIns="0" anchor="b"/>
          <a:lstStyle>
            <a:lvl1pPr>
              <a:defRPr>
                <a:solidFill>
                  <a:schemeClr val="tx2"/>
                </a:solidFill>
              </a:defRPr>
            </a:lvl1pPr>
          </a:lstStyle>
          <a:p>
            <a:r>
              <a:rPr lang="de"/>
              <a:t>Klicken Sie, um den Master-Titelstil zu bearbeiten</a:t>
            </a:r>
            <a:endParaRPr lang="en-US"/>
          </a:p>
        </p:txBody>
      </p:sp>
      <p:pic>
        <p:nvPicPr>
          <p:cNvPr id="5" name="Graphic 4">
            <a:extLst>
              <a:ext uri="{FF2B5EF4-FFF2-40B4-BE49-F238E27FC236}">
                <a16:creationId xmlns:a16="http://schemas.microsoft.com/office/drawing/2014/main" id="{5A6FB5E3-4668-B178-20BD-96FCDD62BE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6" name="Picture 5" descr="Ein Logo auf schwarzem Hintergrund&#10;&#10;KI-generierte Inhalte könnten falsch sein.">
            <a:extLst>
              <a:ext uri="{FF2B5EF4-FFF2-40B4-BE49-F238E27FC236}">
                <a16:creationId xmlns:a16="http://schemas.microsoft.com/office/drawing/2014/main" id="{ED8617F7-8BEF-876E-1F7A-C74F081AE40B}"/>
              </a:ext>
            </a:extLst>
          </p:cNvPr>
          <p:cNvPicPr>
            <a:picLocks noChangeAspect="1"/>
          </p:cNvPicPr>
          <p:nvPr userDrawn="1"/>
        </p:nvPicPr>
        <p:blipFill>
          <a:blip r:embed="rId4"/>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34697673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8_Right cut out and text">
    <p:bg>
      <p:bgPr>
        <a:solidFill>
          <a:schemeClr val="tx2"/>
        </a:solidFill>
        <a:effectLst/>
      </p:bgPr>
    </p:bg>
    <p:spTree>
      <p:nvGrpSpPr>
        <p:cNvPr id="1" name=""/>
        <p:cNvGrpSpPr/>
        <p:nvPr/>
      </p:nvGrpSpPr>
      <p:grpSpPr>
        <a:xfrm>
          <a:off x="0" y="0"/>
          <a:ext cx="0" cy="0"/>
          <a:chOff x="0" y="0"/>
          <a:chExt cx="0" cy="0"/>
        </a:xfrm>
      </p:grpSpPr>
      <p:pic>
        <p:nvPicPr>
          <p:cNvPr id="4" name="Picture 3" descr="Ein schwarzer Hintergrund mit bunten Linien und Punkten&#10;&#10;KI-generierte Inhalte könnten falsch sein.">
            <a:extLst>
              <a:ext uri="{FF2B5EF4-FFF2-40B4-BE49-F238E27FC236}">
                <a16:creationId xmlns:a16="http://schemas.microsoft.com/office/drawing/2014/main" id="{43050F32-A885-4B08-7406-DED3F433850F}"/>
              </a:ext>
            </a:extLst>
          </p:cNvPr>
          <p:cNvPicPr>
            <a:picLocks noChangeAspect="1"/>
          </p:cNvPicPr>
          <p:nvPr userDrawn="1"/>
        </p:nvPicPr>
        <p:blipFill>
          <a:blip r:embed="rId2"/>
          <a:srcRect t="75659"/>
          <a:stretch>
            <a:fillRect/>
          </a:stretch>
        </p:blipFill>
        <p:spPr>
          <a:xfrm>
            <a:off x="0" y="-254259"/>
            <a:ext cx="12192000" cy="1669312"/>
          </a:xfrm>
          <a:prstGeom prst="rect">
            <a:avLst/>
          </a:prstGeom>
        </p:spPr>
      </p:pic>
      <p:sp>
        <p:nvSpPr>
          <p:cNvPr id="3" name="Holder 3"/>
          <p:cNvSpPr>
            <a:spLocks noGrp="1"/>
          </p:cNvSpPr>
          <p:nvPr>
            <p:ph type="body" idx="1"/>
          </p:nvPr>
        </p:nvSpPr>
        <p:spPr>
          <a:xfrm>
            <a:off x="516643" y="2870791"/>
            <a:ext cx="10923989" cy="2475617"/>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1577151"/>
            <a:ext cx="10923991" cy="982687"/>
          </a:xfrm>
        </p:spPr>
        <p:txBody>
          <a:bodyPr lIns="0" anchor="b"/>
          <a:lstStyle>
            <a:lvl1pPr>
              <a:defRPr>
                <a:solidFill>
                  <a:schemeClr val="bg1"/>
                </a:solidFill>
              </a:defRPr>
            </a:lvl1p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5869402C-A069-60F0-C547-0F14BA1648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8" name="Picture 7" descr="Ein schwarz-weißes Logo&#10;&#10;KI-generierte Inhalte könnten falsch sein.">
            <a:extLst>
              <a:ext uri="{FF2B5EF4-FFF2-40B4-BE49-F238E27FC236}">
                <a16:creationId xmlns:a16="http://schemas.microsoft.com/office/drawing/2014/main" id="{69C1DE0F-63FD-3DB9-CCC5-1D896489421B}"/>
              </a:ext>
            </a:extLst>
          </p:cNvPr>
          <p:cNvPicPr>
            <a:picLocks noChangeAspect="1"/>
          </p:cNvPicPr>
          <p:nvPr userDrawn="1"/>
        </p:nvPicPr>
        <p:blipFill>
          <a:blip r:embed="rId4">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2791264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0_Right cut out and text">
    <p:bg>
      <p:bgPr>
        <a:solidFill>
          <a:schemeClr val="tx2"/>
        </a:solidFill>
        <a:effectLst/>
      </p:bgPr>
    </p:bg>
    <p:spTree>
      <p:nvGrpSpPr>
        <p:cNvPr id="1" name=""/>
        <p:cNvGrpSpPr/>
        <p:nvPr/>
      </p:nvGrpSpPr>
      <p:grpSpPr>
        <a:xfrm>
          <a:off x="0" y="0"/>
          <a:ext cx="0" cy="0"/>
          <a:chOff x="0" y="0"/>
          <a:chExt cx="0" cy="0"/>
        </a:xfrm>
      </p:grpSpPr>
      <p:pic>
        <p:nvPicPr>
          <p:cNvPr id="4" name="Picture 3" descr="Ein schwarzer Hintergrund mit bunten Linien und Punkten&#10;&#10;KI-generierte Inhalte könnten falsch sein.">
            <a:extLst>
              <a:ext uri="{FF2B5EF4-FFF2-40B4-BE49-F238E27FC236}">
                <a16:creationId xmlns:a16="http://schemas.microsoft.com/office/drawing/2014/main" id="{43050F32-A885-4B08-7406-DED3F433850F}"/>
              </a:ext>
            </a:extLst>
          </p:cNvPr>
          <p:cNvPicPr>
            <a:picLocks noChangeAspect="1"/>
          </p:cNvPicPr>
          <p:nvPr userDrawn="1"/>
        </p:nvPicPr>
        <p:blipFill>
          <a:blip r:embed="rId2"/>
          <a:srcRect t="75659"/>
          <a:stretch>
            <a:fillRect/>
          </a:stretch>
        </p:blipFill>
        <p:spPr>
          <a:xfrm>
            <a:off x="0" y="-254259"/>
            <a:ext cx="12192000" cy="1669312"/>
          </a:xfrm>
          <a:prstGeom prst="rect">
            <a:avLst/>
          </a:prstGeom>
        </p:spPr>
      </p:pic>
      <p:sp>
        <p:nvSpPr>
          <p:cNvPr id="3" name="Holder 3"/>
          <p:cNvSpPr>
            <a:spLocks noGrp="1"/>
          </p:cNvSpPr>
          <p:nvPr>
            <p:ph type="body" idx="1"/>
          </p:nvPr>
        </p:nvSpPr>
        <p:spPr>
          <a:xfrm>
            <a:off x="516643" y="2870791"/>
            <a:ext cx="10923989" cy="2475617"/>
          </a:xfrm>
        </p:spPr>
        <p:txBody>
          <a:bodyPr lIns="0" tIns="0" rIns="0" bIns="0"/>
          <a:lstStyle>
            <a:lvl1pPr>
              <a:spcBef>
                <a:spcPts val="600"/>
              </a:spcBef>
              <a:spcAft>
                <a:spcPts val="600"/>
              </a:spcAft>
              <a:defRPr sz="1400" b="0" i="0">
                <a:solidFill>
                  <a:schemeClr val="bg1"/>
                </a:solidFill>
              </a:defRPr>
            </a:lvl1pPr>
          </a:lstStyle>
          <a:p>
            <a:endParaRPr/>
          </a:p>
        </p:txBody>
      </p:sp>
      <p:sp>
        <p:nvSpPr>
          <p:cNvPr id="7" name="Title 6">
            <a:extLst>
              <a:ext uri="{FF2B5EF4-FFF2-40B4-BE49-F238E27FC236}">
                <a16:creationId xmlns:a16="http://schemas.microsoft.com/office/drawing/2014/main" id="{9865BFFF-44E5-AC7E-9428-988325322492}"/>
              </a:ext>
            </a:extLst>
          </p:cNvPr>
          <p:cNvSpPr>
            <a:spLocks noGrp="1"/>
          </p:cNvSpPr>
          <p:nvPr>
            <p:ph type="title"/>
          </p:nvPr>
        </p:nvSpPr>
        <p:spPr>
          <a:xfrm>
            <a:off x="516645" y="1577151"/>
            <a:ext cx="10923991" cy="982687"/>
          </a:xfrm>
        </p:spPr>
        <p:txBody>
          <a:bodyPr lIns="0" anchor="b"/>
          <a:lstStyle>
            <a:lvl1pPr>
              <a:defRPr>
                <a:solidFill>
                  <a:schemeClr val="bg1"/>
                </a:solidFill>
              </a:defRPr>
            </a:lvl1pPr>
          </a:lstStyle>
          <a:p>
            <a:r>
              <a:rPr lang="de"/>
              <a:t>Klicken Sie, um den Master-Titelstil zu bearbeiten</a:t>
            </a:r>
            <a:endParaRPr lang="en-US"/>
          </a:p>
        </p:txBody>
      </p:sp>
    </p:spTree>
    <p:extLst>
      <p:ext uri="{BB962C8B-B14F-4D97-AF65-F5344CB8AC3E}">
        <p14:creationId xmlns:p14="http://schemas.microsoft.com/office/powerpoint/2010/main" val="39722217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p:txBody>
          <a:bodyPr/>
          <a:lstStyle/>
          <a:p>
            <a:r>
              <a:rPr lang="de"/>
              <a:t>Klicken Sie, um den Master-Titelstil zu bearbeiten</a:t>
            </a:r>
            <a:endParaRPr lang="en-US"/>
          </a:p>
        </p:txBody>
      </p:sp>
    </p:spTree>
    <p:extLst>
      <p:ext uri="{BB962C8B-B14F-4D97-AF65-F5344CB8AC3E}">
        <p14:creationId xmlns:p14="http://schemas.microsoft.com/office/powerpoint/2010/main" val="33662364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lvl1pPr>
            <a:lvl2pPr marL="0" indent="0">
              <a:lnSpc>
                <a:spcPts val="1480"/>
              </a:lnSpc>
              <a:tabLst/>
              <a:defRPr sz="1400"/>
            </a:lvl2pPr>
            <a:lvl3pPr marL="0" indent="0">
              <a:lnSpc>
                <a:spcPts val="1480"/>
              </a:lnSpc>
              <a:tabLst/>
              <a:defRPr sz="1400"/>
            </a:lvl3pPr>
            <a:lvl4pPr marL="0" indent="0">
              <a:lnSpc>
                <a:spcPts val="1480"/>
              </a:lnSpc>
              <a:tabLst/>
              <a:defRPr sz="1400"/>
            </a:lvl4pPr>
            <a:lvl5pPr marL="0" indent="0">
              <a:lnSpc>
                <a:spcPts val="1480"/>
              </a:lnSpc>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863406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3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516645" y="376055"/>
            <a:ext cx="6849355" cy="982687"/>
          </a:xfrm>
        </p:spPr>
        <p:txBody>
          <a:bodyPr lIns="0" anchor="b"/>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8564563"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515938" y="1687605"/>
            <a:ext cx="6850062" cy="3886200"/>
          </a:xfrm>
        </p:spPr>
        <p:txBody>
          <a:bodyPr/>
          <a:lstStyle>
            <a:lvl1pPr marL="0" indent="0">
              <a:lnSpc>
                <a:spcPts val="1480"/>
              </a:lnSpc>
              <a:tabLst/>
              <a:defRPr sz="1400">
                <a:solidFill>
                  <a:schemeClr val="bg1"/>
                </a:solidFill>
              </a:defRPr>
            </a:lvl1pPr>
            <a:lvl2pPr marL="0" indent="0">
              <a:lnSpc>
                <a:spcPts val="1480"/>
              </a:lnSpc>
              <a:tabLst/>
              <a:defRPr sz="1400">
                <a:solidFill>
                  <a:schemeClr val="bg1"/>
                </a:solidFill>
              </a:defRPr>
            </a:lvl2pPr>
            <a:lvl3pPr marL="0" indent="0">
              <a:lnSpc>
                <a:spcPts val="1480"/>
              </a:lnSpc>
              <a:tabLst/>
              <a:defRPr sz="1400">
                <a:solidFill>
                  <a:schemeClr val="bg1"/>
                </a:solidFill>
              </a:defRPr>
            </a:lvl3pPr>
            <a:lvl4pPr marL="0" indent="0">
              <a:lnSpc>
                <a:spcPts val="1480"/>
              </a:lnSpc>
              <a:tabLst/>
              <a:defRPr sz="1400">
                <a:solidFill>
                  <a:schemeClr val="bg1"/>
                </a:solidFill>
              </a:defRPr>
            </a:lvl4pPr>
            <a:lvl5pPr marL="0" indent="0">
              <a:lnSpc>
                <a:spcPts val="1480"/>
              </a:lnSpc>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 name="Picture 2" descr="Ein schwarz-weißes Logo&#10;&#10;KI-generierte Inhalte könnten falsch sein.">
            <a:extLst>
              <a:ext uri="{FF2B5EF4-FFF2-40B4-BE49-F238E27FC236}">
                <a16:creationId xmlns:a16="http://schemas.microsoft.com/office/drawing/2014/main" id="{F6E30616-54CE-A7D7-763F-FC46DF6D74D0}"/>
              </a:ext>
            </a:extLst>
          </p:cNvPr>
          <p:cNvPicPr>
            <a:picLocks noChangeAspect="1"/>
          </p:cNvPicPr>
          <p:nvPr userDrawn="1"/>
        </p:nvPicPr>
        <p:blipFill>
          <a:blip r:embed="rId2">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4803491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376055"/>
            <a:ext cx="6849355" cy="982687"/>
          </a:xfrm>
        </p:spPr>
        <p:txBody>
          <a:bodyPr lIns="0" anchor="b">
            <a:noAutofit/>
          </a:body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687605"/>
            <a:ext cx="6850062" cy="3886200"/>
          </a:xfrm>
        </p:spPr>
        <p:txBody>
          <a:bodyPr/>
          <a:lstStyle>
            <a:lvl1pPr marL="0" indent="0">
              <a:lnSpc>
                <a:spcPct val="100000"/>
              </a:lnSpc>
              <a:spcBef>
                <a:spcPts val="600"/>
              </a:spcBef>
              <a:spcAft>
                <a:spcPts val="600"/>
              </a:spcAft>
              <a:tabLst/>
              <a:defRPr sz="1400"/>
            </a:lvl1pPr>
            <a:lvl2pPr marL="0" indent="0">
              <a:lnSpc>
                <a:spcPct val="100000"/>
              </a:lnSpc>
              <a:spcBef>
                <a:spcPts val="600"/>
              </a:spcBef>
              <a:spcAft>
                <a:spcPts val="600"/>
              </a:spcAft>
              <a:tabLst/>
              <a:defRPr sz="1400"/>
            </a:lvl2pPr>
            <a:lvl3pPr marL="0" indent="0">
              <a:lnSpc>
                <a:spcPct val="100000"/>
              </a:lnSpc>
              <a:spcBef>
                <a:spcPts val="600"/>
              </a:spcBef>
              <a:spcAft>
                <a:spcPts val="600"/>
              </a:spcAft>
              <a:tabLst/>
              <a:defRPr sz="1400"/>
            </a:lvl3pPr>
            <a:lvl4pPr marL="0" indent="0">
              <a:lnSpc>
                <a:spcPct val="100000"/>
              </a:lnSpc>
              <a:spcBef>
                <a:spcPts val="600"/>
              </a:spcBef>
              <a:spcAft>
                <a:spcPts val="600"/>
              </a:spcAft>
              <a:tabLst/>
              <a:defRPr sz="1400"/>
            </a:lvl4pPr>
            <a:lvl5pPr marL="0" indent="0">
              <a:lnSpc>
                <a:spcPct val="100000"/>
              </a:lnSpc>
              <a:spcBef>
                <a:spcPts val="600"/>
              </a:spcBef>
              <a:spcAft>
                <a:spcPts val="600"/>
              </a:spcAft>
              <a:tabLst/>
              <a:defRPr sz="14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Tree>
    <p:extLst>
      <p:ext uri="{BB962C8B-B14F-4D97-AF65-F5344CB8AC3E}">
        <p14:creationId xmlns:p14="http://schemas.microsoft.com/office/powerpoint/2010/main" val="21148278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4_Title Only">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337C15-27FB-414A-DBBD-27E2DCCA1767}"/>
              </a:ext>
            </a:extLst>
          </p:cNvPr>
          <p:cNvSpPr>
            <a:spLocks noGrp="1"/>
          </p:cNvSpPr>
          <p:nvPr>
            <p:ph type="title"/>
          </p:nvPr>
        </p:nvSpPr>
        <p:spPr>
          <a:xfrm>
            <a:off x="4352045" y="416396"/>
            <a:ext cx="6849355" cy="982687"/>
          </a:xfrm>
        </p:spPr>
        <p:txBody>
          <a:bodyPr lIns="0" anchor="b">
            <a:noAutofit/>
          </a:bodyPr>
          <a:lstStyle>
            <a:lvl1pPr>
              <a:defRPr>
                <a:solidFill>
                  <a:schemeClr val="bg1"/>
                </a:solidFill>
              </a:defRPr>
            </a:lvl1pPr>
          </a:lstStyle>
          <a:p>
            <a:r>
              <a:rPr lang="de"/>
              <a:t>Klicken Sie, um den Master-Titelstil zu bearbeiten</a:t>
            </a:r>
            <a:endParaRPr lang="en-US"/>
          </a:p>
        </p:txBody>
      </p:sp>
      <p:sp>
        <p:nvSpPr>
          <p:cNvPr id="15" name="Picture Placeholder 14">
            <a:extLst>
              <a:ext uri="{FF2B5EF4-FFF2-40B4-BE49-F238E27FC236}">
                <a16:creationId xmlns:a16="http://schemas.microsoft.com/office/drawing/2014/main" id="{49E6509D-E62B-A2C4-3463-BFC374E153EE}"/>
              </a:ext>
            </a:extLst>
          </p:cNvPr>
          <p:cNvSpPr>
            <a:spLocks noGrp="1"/>
          </p:cNvSpPr>
          <p:nvPr>
            <p:ph type="pic" sz="quarter" idx="11"/>
          </p:nvPr>
        </p:nvSpPr>
        <p:spPr>
          <a:xfrm>
            <a:off x="0" y="0"/>
            <a:ext cx="3627437" cy="6858000"/>
          </a:xfrm>
        </p:spPr>
        <p:txBody>
          <a:bodyPr/>
          <a:lstStyle/>
          <a:p>
            <a:endParaRPr lang="en-US"/>
          </a:p>
        </p:txBody>
      </p:sp>
      <p:sp>
        <p:nvSpPr>
          <p:cNvPr id="19" name="Text Placeholder 18">
            <a:extLst>
              <a:ext uri="{FF2B5EF4-FFF2-40B4-BE49-F238E27FC236}">
                <a16:creationId xmlns:a16="http://schemas.microsoft.com/office/drawing/2014/main" id="{C0375AD4-87AF-16DB-460E-E3611F582842}"/>
              </a:ext>
            </a:extLst>
          </p:cNvPr>
          <p:cNvSpPr>
            <a:spLocks noGrp="1"/>
          </p:cNvSpPr>
          <p:nvPr>
            <p:ph type="body" sz="quarter" idx="12"/>
          </p:nvPr>
        </p:nvSpPr>
        <p:spPr>
          <a:xfrm>
            <a:off x="4351338" y="1727946"/>
            <a:ext cx="6850062" cy="3886200"/>
          </a:xfrm>
        </p:spPr>
        <p:txBody>
          <a:bodyPr/>
          <a:lstStyle>
            <a:lvl1pPr marL="0" indent="0">
              <a:lnSpc>
                <a:spcPct val="100000"/>
              </a:lnSpc>
              <a:spcBef>
                <a:spcPts val="600"/>
              </a:spcBef>
              <a:spcAft>
                <a:spcPts val="600"/>
              </a:spcAft>
              <a:tabLst/>
              <a:defRPr sz="1400">
                <a:solidFill>
                  <a:schemeClr val="bg1"/>
                </a:solidFill>
              </a:defRPr>
            </a:lvl1pPr>
            <a:lvl2pPr marL="0" indent="0">
              <a:lnSpc>
                <a:spcPct val="100000"/>
              </a:lnSpc>
              <a:spcBef>
                <a:spcPts val="600"/>
              </a:spcBef>
              <a:spcAft>
                <a:spcPts val="600"/>
              </a:spcAft>
              <a:tabLst/>
              <a:defRPr sz="1400">
                <a:solidFill>
                  <a:schemeClr val="bg1"/>
                </a:solidFill>
              </a:defRPr>
            </a:lvl2pPr>
            <a:lvl3pPr marL="0" indent="0">
              <a:lnSpc>
                <a:spcPct val="100000"/>
              </a:lnSpc>
              <a:spcBef>
                <a:spcPts val="600"/>
              </a:spcBef>
              <a:spcAft>
                <a:spcPts val="600"/>
              </a:spcAft>
              <a:tabLst/>
              <a:defRPr sz="1400">
                <a:solidFill>
                  <a:schemeClr val="bg1"/>
                </a:solidFill>
              </a:defRPr>
            </a:lvl3pPr>
            <a:lvl4pPr marL="0" indent="0">
              <a:lnSpc>
                <a:spcPct val="100000"/>
              </a:lnSpc>
              <a:spcBef>
                <a:spcPts val="600"/>
              </a:spcBef>
              <a:spcAft>
                <a:spcPts val="600"/>
              </a:spcAft>
              <a:tabLst/>
              <a:defRPr sz="1400">
                <a:solidFill>
                  <a:schemeClr val="bg1"/>
                </a:solidFill>
              </a:defRPr>
            </a:lvl4pPr>
            <a:lvl5pPr marL="0" indent="0">
              <a:lnSpc>
                <a:spcPct val="100000"/>
              </a:lnSpc>
              <a:spcBef>
                <a:spcPts val="600"/>
              </a:spcBef>
              <a:spcAft>
                <a:spcPts val="600"/>
              </a:spcAft>
              <a:tabLst/>
              <a:defRPr sz="1400">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2" name="Graphic 1">
            <a:extLst>
              <a:ext uri="{FF2B5EF4-FFF2-40B4-BE49-F238E27FC236}">
                <a16:creationId xmlns:a16="http://schemas.microsoft.com/office/drawing/2014/main" id="{1275A4DE-BEB8-9DB4-3078-D7E574092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27381105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 chart half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6096000" y="0"/>
            <a:ext cx="60959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6749098" y="1025187"/>
            <a:ext cx="4859806" cy="480762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9" y="427167"/>
            <a:ext cx="5378214" cy="452809"/>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060527"/>
            <a:ext cx="5378214" cy="4772285"/>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2226344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ext + chart half R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sp>
        <p:nvSpPr>
          <p:cNvPr id="5" name="Text Placeholder 2">
            <a:extLst>
              <a:ext uri="{FF2B5EF4-FFF2-40B4-BE49-F238E27FC236}">
                <a16:creationId xmlns:a16="http://schemas.microsoft.com/office/drawing/2014/main" id="{C5EDA6C4-945C-4DBD-F9EE-0FC34D94E57B}"/>
              </a:ext>
            </a:extLst>
          </p:cNvPr>
          <p:cNvSpPr>
            <a:spLocks noGrp="1"/>
          </p:cNvSpPr>
          <p:nvPr>
            <p:ph idx="1"/>
          </p:nvPr>
        </p:nvSpPr>
        <p:spPr>
          <a:xfrm>
            <a:off x="407989"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11" name="Text Placeholder 2">
            <a:extLst>
              <a:ext uri="{FF2B5EF4-FFF2-40B4-BE49-F238E27FC236}">
                <a16:creationId xmlns:a16="http://schemas.microsoft.com/office/drawing/2014/main" id="{2B5BBEF9-08AD-C283-6FB4-0A0732ABD2D0}"/>
              </a:ext>
            </a:extLst>
          </p:cNvPr>
          <p:cNvSpPr>
            <a:spLocks noGrp="1"/>
          </p:cNvSpPr>
          <p:nvPr>
            <p:ph idx="10"/>
          </p:nvPr>
        </p:nvSpPr>
        <p:spPr>
          <a:xfrm>
            <a:off x="6096000" y="1150736"/>
            <a:ext cx="5378214" cy="4474812"/>
          </a:xfrm>
          <a:prstGeom prst="rect">
            <a:avLst/>
          </a:prstGeom>
        </p:spPr>
        <p:txBody>
          <a:bodyPr vert="horz" lIns="91440" tIns="45720" rIns="91440" bIns="45720" rtlCol="0" anchor="t" anchorCtr="0">
            <a:noAutofit/>
          </a:bodyPr>
          <a:lstStyle>
            <a:lvl1pPr marL="0" indent="0">
              <a:spcBef>
                <a:spcPts val="300"/>
              </a:spcBef>
              <a:spcAft>
                <a:spcPts val="300"/>
              </a:spcAft>
              <a:tabLst/>
              <a:defRPr sz="1200"/>
            </a:lvl1pPr>
            <a:lvl2pPr marL="0" indent="0">
              <a:spcBef>
                <a:spcPts val="300"/>
              </a:spcBef>
              <a:spcAft>
                <a:spcPts val="300"/>
              </a:spcAft>
              <a:tabLst/>
              <a:defRPr sz="1200"/>
            </a:lvl2pPr>
            <a:lvl3pPr marL="0" indent="0">
              <a:spcBef>
                <a:spcPts val="300"/>
              </a:spcBef>
              <a:spcAft>
                <a:spcPts val="300"/>
              </a:spcAft>
              <a:tabLst/>
              <a:defRPr sz="1200"/>
            </a:lvl3pPr>
            <a:lvl4pPr marL="0" indent="0">
              <a:spcBef>
                <a:spcPts val="300"/>
              </a:spcBef>
              <a:spcAft>
                <a:spcPts val="300"/>
              </a:spcAft>
              <a:tabLst/>
              <a:defRPr sz="1200"/>
            </a:lvl4pPr>
            <a:lvl5pPr marL="0" indent="0">
              <a:spcBef>
                <a:spcPts val="300"/>
              </a:spcBef>
              <a:spcAft>
                <a:spcPts val="300"/>
              </a:spcAft>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Tree>
    <p:extLst>
      <p:ext uri="{BB962C8B-B14F-4D97-AF65-F5344CB8AC3E}">
        <p14:creationId xmlns:p14="http://schemas.microsoft.com/office/powerpoint/2010/main" val="612720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Text + chart half R - Off white">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729769F-DAD8-40E0-AE99-CD6AA9D4BCFA}"/>
              </a:ext>
            </a:extLst>
          </p:cNvPr>
          <p:cNvSpPr/>
          <p:nvPr userDrawn="1"/>
        </p:nvSpPr>
        <p:spPr>
          <a:xfrm>
            <a:off x="743325"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61BBF22-8D65-F284-F45F-869EB5B6AA61}"/>
              </a:ext>
            </a:extLst>
          </p:cNvPr>
          <p:cNvSpPr/>
          <p:nvPr userDrawn="1"/>
        </p:nvSpPr>
        <p:spPr>
          <a:xfrm>
            <a:off x="7933619" y="3690849"/>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F9CB77E6-A908-E447-6B97-9B17AC346F78}"/>
              </a:ext>
            </a:extLst>
          </p:cNvPr>
          <p:cNvSpPr/>
          <p:nvPr userDrawn="1"/>
        </p:nvSpPr>
        <p:spPr>
          <a:xfrm>
            <a:off x="743325"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47008DE-6449-BEE4-72E1-ECCC2F593376}"/>
              </a:ext>
            </a:extLst>
          </p:cNvPr>
          <p:cNvSpPr/>
          <p:nvPr userDrawn="1"/>
        </p:nvSpPr>
        <p:spPr>
          <a:xfrm>
            <a:off x="7933619" y="1564028"/>
            <a:ext cx="3442216" cy="1680022"/>
          </a:xfrm>
          <a:prstGeom prst="rect">
            <a:avLst/>
          </a:prstGeom>
          <a:solidFill>
            <a:schemeClr val="bg1">
              <a:alpha val="48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A88BB-6DF6-8258-E355-D8E4B05EC184}"/>
              </a:ext>
            </a:extLst>
          </p:cNvPr>
          <p:cNvSpPr>
            <a:spLocks noGrp="1"/>
          </p:cNvSpPr>
          <p:nvPr>
            <p:ph type="title" hasCustomPrompt="1"/>
          </p:nvPr>
        </p:nvSpPr>
        <p:spPr>
          <a:xfrm>
            <a:off x="407988" y="416907"/>
            <a:ext cx="11066225" cy="463070"/>
          </a:xfrm>
        </p:spPr>
        <p:txBody>
          <a:bodyPr>
            <a:noAutofit/>
          </a:bodyPr>
          <a:lstStyle>
            <a:lvl1pPr>
              <a:lnSpc>
                <a:spcPct val="90000"/>
              </a:lnSpc>
              <a:defRPr/>
            </a:lvl1pPr>
          </a:lstStyle>
          <a:p>
            <a:r>
              <a:rPr lang="de"/>
              <a:t>Klicken Sie, um den Folientitel zu bearbeiten</a:t>
            </a:r>
            <a:endParaRPr lang="en-US"/>
          </a:p>
        </p:txBody>
      </p:sp>
      <p:pic>
        <p:nvPicPr>
          <p:cNvPr id="31" name="Graphic 30">
            <a:extLst>
              <a:ext uri="{FF2B5EF4-FFF2-40B4-BE49-F238E27FC236}">
                <a16:creationId xmlns:a16="http://schemas.microsoft.com/office/drawing/2014/main" id="{2FFDE064-6FF2-9B4F-502D-F933E2C8F3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grpSp>
        <p:nvGrpSpPr>
          <p:cNvPr id="56" name="Group 55">
            <a:extLst>
              <a:ext uri="{FF2B5EF4-FFF2-40B4-BE49-F238E27FC236}">
                <a16:creationId xmlns:a16="http://schemas.microsoft.com/office/drawing/2014/main" id="{BE8E35FD-4239-E577-4D30-AB89245F0597}"/>
              </a:ext>
            </a:extLst>
          </p:cNvPr>
          <p:cNvGrpSpPr/>
          <p:nvPr userDrawn="1"/>
        </p:nvGrpSpPr>
        <p:grpSpPr>
          <a:xfrm>
            <a:off x="7118515" y="1340981"/>
            <a:ext cx="4587233" cy="1084948"/>
            <a:chOff x="7118515" y="1517443"/>
            <a:chExt cx="4587233" cy="1084948"/>
          </a:xfrm>
        </p:grpSpPr>
        <p:cxnSp>
          <p:nvCxnSpPr>
            <p:cNvPr id="49" name="Straight Connector 48">
              <a:extLst>
                <a:ext uri="{FF2B5EF4-FFF2-40B4-BE49-F238E27FC236}">
                  <a16:creationId xmlns:a16="http://schemas.microsoft.com/office/drawing/2014/main" id="{F703E71D-D771-3553-0726-EBA6B1F85852}"/>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DE9C501-06FF-544D-02C6-99517D5F43C5}"/>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54713827-96A1-A843-EA8A-42D9660E400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Oval 44">
            <a:extLst>
              <a:ext uri="{FF2B5EF4-FFF2-40B4-BE49-F238E27FC236}">
                <a16:creationId xmlns:a16="http://schemas.microsoft.com/office/drawing/2014/main" id="{F1CB2176-B757-25F3-0F37-115A7E183D75}"/>
              </a:ext>
            </a:extLst>
          </p:cNvPr>
          <p:cNvSpPr/>
          <p:nvPr userDrawn="1"/>
        </p:nvSpPr>
        <p:spPr>
          <a:xfrm>
            <a:off x="4582302" y="2000569"/>
            <a:ext cx="3006408" cy="3006408"/>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46">
            <a:extLst>
              <a:ext uri="{FF2B5EF4-FFF2-40B4-BE49-F238E27FC236}">
                <a16:creationId xmlns:a16="http://schemas.microsoft.com/office/drawing/2014/main" id="{F7B16C4A-7DCD-FCB0-E79D-B71E0E61C845}"/>
              </a:ext>
            </a:extLst>
          </p:cNvPr>
          <p:cNvSpPr>
            <a:spLocks noGrp="1"/>
          </p:cNvSpPr>
          <p:nvPr>
            <p:ph type="body" sz="quarter" idx="10"/>
          </p:nvPr>
        </p:nvSpPr>
        <p:spPr>
          <a:xfrm>
            <a:off x="5000865" y="2740589"/>
            <a:ext cx="2177777" cy="1517738"/>
          </a:xfrm>
        </p:spPr>
        <p:txBody>
          <a:bodyPr anchor="ctr"/>
          <a:lstStyle>
            <a:lvl1pPr algn="ctr">
              <a:defRPr>
                <a:solidFill>
                  <a:schemeClr val="bg2">
                    <a:lumMod val="20000"/>
                    <a:lumOff val="80000"/>
                  </a:schemeClr>
                </a:solidFill>
                <a:latin typeface="+mj-lt"/>
              </a:defRPr>
            </a:lvl1pPr>
          </a:lstStyle>
          <a:p>
            <a:pPr lvl="0"/>
            <a:r>
              <a:rPr lang="de"/>
              <a:t>Klicken Sie, um den Mastertext zu bearbeiten</a:t>
            </a:r>
            <a:endParaRPr lang="en-US"/>
          </a:p>
        </p:txBody>
      </p:sp>
      <p:grpSp>
        <p:nvGrpSpPr>
          <p:cNvPr id="57" name="Group 56">
            <a:extLst>
              <a:ext uri="{FF2B5EF4-FFF2-40B4-BE49-F238E27FC236}">
                <a16:creationId xmlns:a16="http://schemas.microsoft.com/office/drawing/2014/main" id="{DCFE0322-F489-8425-5A22-34161CF7EC41}"/>
              </a:ext>
            </a:extLst>
          </p:cNvPr>
          <p:cNvGrpSpPr/>
          <p:nvPr userDrawn="1"/>
        </p:nvGrpSpPr>
        <p:grpSpPr>
          <a:xfrm flipH="1">
            <a:off x="465265" y="1340981"/>
            <a:ext cx="4587233" cy="1084948"/>
            <a:chOff x="7118515" y="1517443"/>
            <a:chExt cx="4587233" cy="1084948"/>
          </a:xfrm>
        </p:grpSpPr>
        <p:cxnSp>
          <p:nvCxnSpPr>
            <p:cNvPr id="58" name="Straight Connector 57">
              <a:extLst>
                <a:ext uri="{FF2B5EF4-FFF2-40B4-BE49-F238E27FC236}">
                  <a16:creationId xmlns:a16="http://schemas.microsoft.com/office/drawing/2014/main" id="{708D4C4B-E6AC-3060-D127-F00519B2AE43}"/>
                </a:ext>
              </a:extLst>
            </p:cNvPr>
            <p:cNvCxnSpPr>
              <a:cxnSpLocks/>
            </p:cNvCxnSpPr>
            <p:nvPr userDrawn="1"/>
          </p:nvCxnSpPr>
          <p:spPr>
            <a:xfrm flipV="1">
              <a:off x="7118515" y="1739779"/>
              <a:ext cx="862612" cy="862612"/>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7F7C60E-1BE8-E2DE-FFF3-BC0291D090EE}"/>
                </a:ext>
              </a:extLst>
            </p:cNvPr>
            <p:cNvCxnSpPr>
              <a:cxnSpLocks/>
            </p:cNvCxnSpPr>
            <p:nvPr userDrawn="1"/>
          </p:nvCxnSpPr>
          <p:spPr>
            <a:xfrm>
              <a:off x="7936784" y="1754916"/>
              <a:ext cx="3732284" cy="0"/>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280860BD-A19F-341B-0380-CE5E7E03D386}"/>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B95D6AF1-01EE-2A18-A726-25631DA87C93}"/>
              </a:ext>
            </a:extLst>
          </p:cNvPr>
          <p:cNvGrpSpPr/>
          <p:nvPr userDrawn="1"/>
        </p:nvGrpSpPr>
        <p:grpSpPr>
          <a:xfrm flipH="1" flipV="1">
            <a:off x="460920" y="4578981"/>
            <a:ext cx="4587233" cy="1084948"/>
            <a:chOff x="7118515" y="1517443"/>
            <a:chExt cx="4587233" cy="1084948"/>
          </a:xfrm>
        </p:grpSpPr>
        <p:cxnSp>
          <p:nvCxnSpPr>
            <p:cNvPr id="62" name="Straight Connector 61">
              <a:extLst>
                <a:ext uri="{FF2B5EF4-FFF2-40B4-BE49-F238E27FC236}">
                  <a16:creationId xmlns:a16="http://schemas.microsoft.com/office/drawing/2014/main" id="{A85EA2E8-6653-6415-5348-93DE83F18B11}"/>
                </a:ext>
              </a:extLst>
            </p:cNvPr>
            <p:cNvCxnSpPr>
              <a:cxnSpLocks/>
            </p:cNvCxnSpPr>
            <p:nvPr userDrawn="1"/>
          </p:nvCxnSpPr>
          <p:spPr>
            <a:xfrm flipV="1">
              <a:off x="7118515" y="1739779"/>
              <a:ext cx="862612" cy="862612"/>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20E64C5-E6E9-62F3-368A-66BAF3157E91}"/>
                </a:ext>
              </a:extLst>
            </p:cNvPr>
            <p:cNvCxnSpPr>
              <a:cxnSpLocks/>
            </p:cNvCxnSpPr>
            <p:nvPr userDrawn="1"/>
          </p:nvCxnSpPr>
          <p:spPr>
            <a:xfrm>
              <a:off x="7936784" y="1754916"/>
              <a:ext cx="3732284" cy="0"/>
            </a:xfrm>
            <a:prstGeom prst="line">
              <a:avLst/>
            </a:prstGeom>
            <a:ln w="130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FF37C2BA-3B63-8036-7DF0-5F79E1C02A9D}"/>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FD15F8F9-AF59-7F4E-71D1-50918AD5EF46}"/>
              </a:ext>
            </a:extLst>
          </p:cNvPr>
          <p:cNvGrpSpPr/>
          <p:nvPr userDrawn="1"/>
        </p:nvGrpSpPr>
        <p:grpSpPr>
          <a:xfrm flipV="1">
            <a:off x="7127010" y="4571129"/>
            <a:ext cx="4587233" cy="1084948"/>
            <a:chOff x="7118515" y="1517443"/>
            <a:chExt cx="4587233" cy="1084948"/>
          </a:xfrm>
        </p:grpSpPr>
        <p:cxnSp>
          <p:nvCxnSpPr>
            <p:cNvPr id="66" name="Straight Connector 65">
              <a:extLst>
                <a:ext uri="{FF2B5EF4-FFF2-40B4-BE49-F238E27FC236}">
                  <a16:creationId xmlns:a16="http://schemas.microsoft.com/office/drawing/2014/main" id="{882BE60C-DB42-B8FE-DB0E-8E642A0B622D}"/>
                </a:ext>
              </a:extLst>
            </p:cNvPr>
            <p:cNvCxnSpPr>
              <a:cxnSpLocks/>
            </p:cNvCxnSpPr>
            <p:nvPr userDrawn="1"/>
          </p:nvCxnSpPr>
          <p:spPr>
            <a:xfrm flipV="1">
              <a:off x="7118515" y="1739779"/>
              <a:ext cx="862612" cy="862612"/>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0B6A4FA-385E-37AF-26D8-5820141731A2}"/>
                </a:ext>
              </a:extLst>
            </p:cNvPr>
            <p:cNvCxnSpPr>
              <a:cxnSpLocks/>
            </p:cNvCxnSpPr>
            <p:nvPr userDrawn="1"/>
          </p:nvCxnSpPr>
          <p:spPr>
            <a:xfrm>
              <a:off x="7936784" y="1754916"/>
              <a:ext cx="3732284" cy="0"/>
            </a:xfrm>
            <a:prstGeom prst="line">
              <a:avLst/>
            </a:prstGeom>
            <a:ln w="130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D47ED644-149F-EA39-A15A-E6BE5DF71F79}"/>
                </a:ext>
              </a:extLst>
            </p:cNvPr>
            <p:cNvSpPr/>
            <p:nvPr userDrawn="1"/>
          </p:nvSpPr>
          <p:spPr>
            <a:xfrm>
              <a:off x="11242678" y="1517443"/>
              <a:ext cx="463070" cy="46307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Text Placeholder 46">
            <a:extLst>
              <a:ext uri="{FF2B5EF4-FFF2-40B4-BE49-F238E27FC236}">
                <a16:creationId xmlns:a16="http://schemas.microsoft.com/office/drawing/2014/main" id="{696148F4-3CCA-071E-3EF6-9D9696B002B2}"/>
              </a:ext>
            </a:extLst>
          </p:cNvPr>
          <p:cNvSpPr>
            <a:spLocks noGrp="1"/>
          </p:cNvSpPr>
          <p:nvPr>
            <p:ph type="body" sz="quarter" idx="11"/>
          </p:nvPr>
        </p:nvSpPr>
        <p:spPr>
          <a:xfrm>
            <a:off x="969132"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4" name="Text Placeholder 46">
            <a:extLst>
              <a:ext uri="{FF2B5EF4-FFF2-40B4-BE49-F238E27FC236}">
                <a16:creationId xmlns:a16="http://schemas.microsoft.com/office/drawing/2014/main" id="{23A8FB54-B9D0-1D3D-50CD-248E144AC03C}"/>
              </a:ext>
            </a:extLst>
          </p:cNvPr>
          <p:cNvSpPr>
            <a:spLocks noGrp="1"/>
          </p:cNvSpPr>
          <p:nvPr>
            <p:ph type="body" sz="quarter" idx="12"/>
          </p:nvPr>
        </p:nvSpPr>
        <p:spPr>
          <a:xfrm>
            <a:off x="969132"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5" name="Text Placeholder 46">
            <a:extLst>
              <a:ext uri="{FF2B5EF4-FFF2-40B4-BE49-F238E27FC236}">
                <a16:creationId xmlns:a16="http://schemas.microsoft.com/office/drawing/2014/main" id="{871FB6D3-AB00-3C58-FCA8-798467918B3C}"/>
              </a:ext>
            </a:extLst>
          </p:cNvPr>
          <p:cNvSpPr>
            <a:spLocks noGrp="1"/>
          </p:cNvSpPr>
          <p:nvPr>
            <p:ph type="body" sz="quarter" idx="13"/>
          </p:nvPr>
        </p:nvSpPr>
        <p:spPr>
          <a:xfrm>
            <a:off x="8164363" y="1918791"/>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
        <p:nvSpPr>
          <p:cNvPr id="76" name="Text Placeholder 46">
            <a:extLst>
              <a:ext uri="{FF2B5EF4-FFF2-40B4-BE49-F238E27FC236}">
                <a16:creationId xmlns:a16="http://schemas.microsoft.com/office/drawing/2014/main" id="{6B262379-689F-5799-24E0-9684ECBD3F5F}"/>
              </a:ext>
            </a:extLst>
          </p:cNvPr>
          <p:cNvSpPr>
            <a:spLocks noGrp="1"/>
          </p:cNvSpPr>
          <p:nvPr>
            <p:ph type="body" sz="quarter" idx="14"/>
          </p:nvPr>
        </p:nvSpPr>
        <p:spPr>
          <a:xfrm>
            <a:off x="8164363" y="3969586"/>
            <a:ext cx="3006408" cy="1076253"/>
          </a:xfrm>
        </p:spPr>
        <p:txBody>
          <a:bodyPr anchor="ctr"/>
          <a:lstStyle>
            <a:lvl1pPr algn="ctr">
              <a:defRPr>
                <a:solidFill>
                  <a:schemeClr val="tx2"/>
                </a:solidFill>
                <a:latin typeface="+mj-lt"/>
              </a:defRPr>
            </a:lvl1pPr>
          </a:lstStyle>
          <a:p>
            <a:pPr lvl="0"/>
            <a:r>
              <a:rPr lang="de"/>
              <a:t>Klicken Sie, um den Mastertext zu bearbeiten</a:t>
            </a:r>
            <a:endParaRPr lang="en-US"/>
          </a:p>
        </p:txBody>
      </p:sp>
    </p:spTree>
    <p:extLst>
      <p:ext uri="{BB962C8B-B14F-4D97-AF65-F5344CB8AC3E}">
        <p14:creationId xmlns:p14="http://schemas.microsoft.com/office/powerpoint/2010/main" val="411633501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 chart two thirds R - Off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6CF896-B1F3-732F-58C7-02D27EEE66B4}"/>
              </a:ext>
            </a:extLst>
          </p:cNvPr>
          <p:cNvSpPr/>
          <p:nvPr userDrawn="1"/>
        </p:nvSpPr>
        <p:spPr>
          <a:xfrm>
            <a:off x="4224338" y="0"/>
            <a:ext cx="796766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8DC85D9-F9EB-A33B-C9B6-602B3F6367D7}"/>
              </a:ext>
            </a:extLst>
          </p:cNvPr>
          <p:cNvSpPr>
            <a:spLocks noGrp="1"/>
          </p:cNvSpPr>
          <p:nvPr>
            <p:ph idx="10"/>
          </p:nvPr>
        </p:nvSpPr>
        <p:spPr>
          <a:xfrm>
            <a:off x="4641850" y="1025187"/>
            <a:ext cx="6976993" cy="4807625"/>
          </a:xfrm>
          <a:prstGeom prst="rect">
            <a:avLst/>
          </a:prstGeom>
        </p:spPr>
        <p:txBody>
          <a:bodyPr vert="horz" lIns="91440" tIns="45720" rIns="91440" bIns="45720" rtlCol="0" anchor="t" anchorCtr="0">
            <a:noAutofit/>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sp>
        <p:nvSpPr>
          <p:cNvPr id="3" name="Title 1">
            <a:extLst>
              <a:ext uri="{FF2B5EF4-FFF2-40B4-BE49-F238E27FC236}">
                <a16:creationId xmlns:a16="http://schemas.microsoft.com/office/drawing/2014/main" id="{93F036EA-2BAD-8BFD-00BB-BA4BE81CC6B9}"/>
              </a:ext>
            </a:extLst>
          </p:cNvPr>
          <p:cNvSpPr>
            <a:spLocks noGrp="1"/>
          </p:cNvSpPr>
          <p:nvPr>
            <p:ph type="title" hasCustomPrompt="1"/>
          </p:nvPr>
        </p:nvSpPr>
        <p:spPr>
          <a:xfrm>
            <a:off x="407989" y="427167"/>
            <a:ext cx="3504444" cy="452809"/>
          </a:xfrm>
        </p:spPr>
        <p:txBody>
          <a:bodyPr>
            <a:noAutofit/>
          </a:bodyPr>
          <a:lstStyle>
            <a:lvl1pPr>
              <a:lnSpc>
                <a:spcPct val="90000"/>
              </a:lnSpc>
              <a:defRPr/>
            </a:lvl1pPr>
          </a:lstStyle>
          <a:p>
            <a:r>
              <a:rPr lang="de"/>
              <a:t>Klicken Sie, um den Folientitel zu bearbeiten</a:t>
            </a:r>
            <a:endParaRPr lang="en-US"/>
          </a:p>
        </p:txBody>
      </p:sp>
      <p:sp>
        <p:nvSpPr>
          <p:cNvPr id="5" name="Text Placeholder 9">
            <a:extLst>
              <a:ext uri="{FF2B5EF4-FFF2-40B4-BE49-F238E27FC236}">
                <a16:creationId xmlns:a16="http://schemas.microsoft.com/office/drawing/2014/main" id="{2EDC56D6-1135-0B56-4889-483EF16EE8AF}"/>
              </a:ext>
            </a:extLst>
          </p:cNvPr>
          <p:cNvSpPr>
            <a:spLocks noGrp="1"/>
          </p:cNvSpPr>
          <p:nvPr>
            <p:ph type="body" sz="quarter" idx="11"/>
          </p:nvPr>
        </p:nvSpPr>
        <p:spPr>
          <a:xfrm>
            <a:off x="407988" y="1304925"/>
            <a:ext cx="3579396" cy="4527887"/>
          </a:xfrm>
        </p:spPr>
        <p:txBody>
          <a:bodyPr/>
          <a:lstStyle>
            <a:lvl1pPr marL="0" indent="0">
              <a:tabLst/>
              <a:defRPr sz="1200">
                <a:solidFill>
                  <a:schemeClr val="tx1"/>
                </a:solidFill>
              </a:defRPr>
            </a:lvl1pPr>
            <a:lvl2pPr marL="0" indent="0">
              <a:tabLst/>
              <a:defRPr sz="1200">
                <a:solidFill>
                  <a:schemeClr val="tx1"/>
                </a:solidFill>
              </a:defRPr>
            </a:lvl2pPr>
            <a:lvl3pPr marL="0" indent="0">
              <a:tabLst/>
              <a:defRPr sz="1200">
                <a:solidFill>
                  <a:schemeClr val="tx1"/>
                </a:solidFill>
              </a:defRPr>
            </a:lvl3pPr>
            <a:lvl4pPr marL="0" indent="0">
              <a:tabLst/>
              <a:defRPr sz="1200">
                <a:solidFill>
                  <a:schemeClr val="tx1"/>
                </a:solidFill>
              </a:defRPr>
            </a:lvl4pPr>
            <a:lvl5pPr marL="0" indent="0">
              <a:tabLst/>
              <a:defRPr sz="1200">
                <a:solidFill>
                  <a:schemeClr val="tx1"/>
                </a:solidFill>
              </a:defRPr>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pic>
        <p:nvPicPr>
          <p:cNvPr id="31" name="Graphic 30">
            <a:extLst>
              <a:ext uri="{FF2B5EF4-FFF2-40B4-BE49-F238E27FC236}">
                <a16:creationId xmlns:a16="http://schemas.microsoft.com/office/drawing/2014/main" id="{5569487B-EB82-B176-1E26-E5492C2A5F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202192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Mockups -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tx1"/>
            </a:solidFill>
          </a:ln>
          <a:effectLst>
            <a:outerShdw blurRad="289897"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AB793E1E-3CF3-6491-4FBF-7210272D82E4}"/>
              </a:ext>
            </a:extLst>
          </p:cNvPr>
          <p:cNvSpPr>
            <a:spLocks noGrp="1"/>
          </p:cNvSpPr>
          <p:nvPr>
            <p:ph type="body" sz="quarter" idx="11"/>
          </p:nvPr>
        </p:nvSpPr>
        <p:spPr>
          <a:xfrm>
            <a:off x="407988" y="1570383"/>
            <a:ext cx="3666172" cy="4202176"/>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F362215B-957B-F944-3C5E-011F581804D2}"/>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429A95BD-FE6A-5262-66BB-EF5E7C6E2F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9647027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Mockups - Smartphone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EEB045BF-6275-EBA0-B042-916FB566D305}"/>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F6C89B76-852B-120D-4E08-8BADAFE84DB3}"/>
              </a:ext>
            </a:extLst>
          </p:cNvPr>
          <p:cNvSpPr>
            <a:spLocks noGrp="1"/>
          </p:cNvSpPr>
          <p:nvPr>
            <p:ph type="body" sz="quarter" idx="11"/>
          </p:nvPr>
        </p:nvSpPr>
        <p:spPr>
          <a:xfrm>
            <a:off x="407988" y="1567129"/>
            <a:ext cx="3666172" cy="4205430"/>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62A51908-91A4-10EB-8A23-FAEB3F4022C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ABD4E76E-FAD0-6BC9-0AC6-520A9900EF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9158977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ockups - 2x smartphone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9">
            <a:extLst>
              <a:ext uri="{FF2B5EF4-FFF2-40B4-BE49-F238E27FC236}">
                <a16:creationId xmlns:a16="http://schemas.microsoft.com/office/drawing/2014/main" id="{EEA7D5BE-88D0-2A06-36D7-5384B1D86FC4}"/>
              </a:ext>
            </a:extLst>
          </p:cNvPr>
          <p:cNvSpPr>
            <a:spLocks noGrp="1"/>
          </p:cNvSpPr>
          <p:nvPr>
            <p:ph type="body" sz="quarter" idx="11"/>
          </p:nvPr>
        </p:nvSpPr>
        <p:spPr>
          <a:xfrm>
            <a:off x="407988" y="1530626"/>
            <a:ext cx="3666172" cy="4241934"/>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C2797211-2B9F-2B02-1DE6-6BA1AA37D33F}"/>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105DD803-295D-4BC5-1758-F026D38794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
        <p:nvSpPr>
          <p:cNvPr id="33" name="Picture Placeholder 28">
            <a:extLst>
              <a:ext uri="{FF2B5EF4-FFF2-40B4-BE49-F238E27FC236}">
                <a16:creationId xmlns:a16="http://schemas.microsoft.com/office/drawing/2014/main" id="{67462DC7-6886-F488-CB12-AB80913C20FF}"/>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
        <p:nvSpPr>
          <p:cNvPr id="34" name="Picture Placeholder 28">
            <a:extLst>
              <a:ext uri="{FF2B5EF4-FFF2-40B4-BE49-F238E27FC236}">
                <a16:creationId xmlns:a16="http://schemas.microsoft.com/office/drawing/2014/main" id="{B3767E70-098F-1424-CEEC-37CD65207E5B}"/>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tx1"/>
            </a:solidFill>
          </a:ln>
        </p:spPr>
        <p:txBody>
          <a:bodyPr wrap="square" anchor="ctr" anchorCtr="0">
            <a:noAutofit/>
          </a:bodyPr>
          <a:lstStyle>
            <a:lvl1pPr algn="ctr">
              <a:defRPr/>
            </a:lvl1pPr>
          </a:lstStyle>
          <a:p>
            <a:endParaRPr lang="en-US"/>
          </a:p>
        </p:txBody>
      </p:sp>
    </p:spTree>
    <p:extLst>
      <p:ext uri="{BB962C8B-B14F-4D97-AF65-F5344CB8AC3E}">
        <p14:creationId xmlns:p14="http://schemas.microsoft.com/office/powerpoint/2010/main" val="99971744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Mockups - Tablet portrait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773972" y="546457"/>
            <a:ext cx="4320000" cy="5765085"/>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313F0A23-2C4D-F400-CA41-4AE82C91B320}"/>
              </a:ext>
            </a:extLst>
          </p:cNvPr>
          <p:cNvSpPr>
            <a:spLocks noGrp="1"/>
          </p:cNvSpPr>
          <p:nvPr>
            <p:ph type="body" sz="quarter" idx="11"/>
          </p:nvPr>
        </p:nvSpPr>
        <p:spPr>
          <a:xfrm>
            <a:off x="407988" y="1558817"/>
            <a:ext cx="3666172" cy="4213742"/>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70FA7E1D-7B6A-2F98-8F73-7A369AC74736}"/>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2B0E099B-0ED4-BC33-7A6A-2ECD0BF35D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95108464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Mockups - Tablet/desktop landscape - Whit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5A5E6EB9-C57A-5D7C-9916-60F259FA360B}"/>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tx1"/>
            </a:solidFill>
          </a:ln>
          <a:effectLst>
            <a:outerShdw blurRad="279400" dist="38100" dir="2700000" algn="tl" rotWithShape="0">
              <a:prstClr val="black">
                <a:alpha val="40000"/>
              </a:prstClr>
            </a:outerShdw>
          </a:effectLst>
        </p:spPr>
        <p:txBody>
          <a:bodyPr wrap="square" anchor="ctr" anchorCtr="0">
            <a:noAutofit/>
          </a:bodyPr>
          <a:lstStyle>
            <a:lvl1pPr algn="ctr">
              <a:defRPr/>
            </a:lvl1pPr>
          </a:lstStyle>
          <a:p>
            <a:endParaRPr lang="en-US"/>
          </a:p>
        </p:txBody>
      </p:sp>
      <p:sp>
        <p:nvSpPr>
          <p:cNvPr id="4" name="Text Placeholder 9">
            <a:extLst>
              <a:ext uri="{FF2B5EF4-FFF2-40B4-BE49-F238E27FC236}">
                <a16:creationId xmlns:a16="http://schemas.microsoft.com/office/drawing/2014/main" id="{457BED81-145D-34E0-CF87-A1382668C2DE}"/>
              </a:ext>
            </a:extLst>
          </p:cNvPr>
          <p:cNvSpPr>
            <a:spLocks noGrp="1"/>
          </p:cNvSpPr>
          <p:nvPr>
            <p:ph type="body" sz="quarter" idx="11"/>
          </p:nvPr>
        </p:nvSpPr>
        <p:spPr>
          <a:xfrm>
            <a:off x="407988" y="1598573"/>
            <a:ext cx="3666172" cy="3990427"/>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5" name="Title 1">
            <a:extLst>
              <a:ext uri="{FF2B5EF4-FFF2-40B4-BE49-F238E27FC236}">
                <a16:creationId xmlns:a16="http://schemas.microsoft.com/office/drawing/2014/main" id="{0080521D-93F5-61C7-4720-51466657E66A}"/>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0789DECD-6475-6C9A-82A4-92DD4F8825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554687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Mockups -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6996372" y="630882"/>
            <a:ext cx="2625187" cy="5636216"/>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635E2C72-24F2-5547-5ADF-E8AC45F3A8B1}"/>
              </a:ext>
            </a:extLst>
          </p:cNvPr>
          <p:cNvSpPr>
            <a:spLocks noGrp="1"/>
          </p:cNvSpPr>
          <p:nvPr>
            <p:ph type="body" sz="quarter" idx="11"/>
          </p:nvPr>
        </p:nvSpPr>
        <p:spPr>
          <a:xfrm>
            <a:off x="407988" y="1517047"/>
            <a:ext cx="3666172" cy="4285759"/>
          </a:xfrm>
        </p:spPr>
        <p:txBody>
          <a:bodyPr/>
          <a:lstStyle>
            <a:lvl1pPr marL="0" indent="0">
              <a:tabLst/>
              <a:defRPr sz="1200"/>
            </a:lvl1pPr>
            <a:lvl2pPr marL="0" indent="0">
              <a:tabLst/>
              <a:defRPr sz="1200"/>
            </a:lvl2pPr>
            <a:lvl3pPr marL="0" indent="0">
              <a:tabLst/>
              <a:defRPr sz="1200"/>
            </a:lvl3pPr>
            <a:lvl4pPr marL="0" indent="0">
              <a:tabLst/>
              <a:defRPr sz="1200"/>
            </a:lvl4pPr>
            <a:lvl5pPr marL="0" indent="0">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7B90A1-72AD-F15D-66CF-95FE6F51862A}"/>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BE669FF9-FDB6-CBB7-280E-21B03EE489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6128786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Mockups - Smartphone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94660" y="2116800"/>
            <a:ext cx="5634000" cy="2624400"/>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4494716F-9F58-7DC2-7A2B-38C3FC8DA791}"/>
              </a:ext>
            </a:extLst>
          </p:cNvPr>
          <p:cNvSpPr>
            <a:spLocks noGrp="1"/>
          </p:cNvSpPr>
          <p:nvPr>
            <p:ph type="body" sz="quarter" idx="11"/>
          </p:nvPr>
        </p:nvSpPr>
        <p:spPr>
          <a:xfrm>
            <a:off x="407988" y="1555653"/>
            <a:ext cx="3666172" cy="4247153"/>
          </a:xfrm>
        </p:spPr>
        <p:txBody>
          <a:bodyPr/>
          <a:lstStyle>
            <a:lvl1pPr marL="0" indent="0" algn="l">
              <a:tabLst/>
              <a:defRPr sz="1200"/>
            </a:lvl1pPr>
            <a:lvl2pPr marL="0" indent="0" algn="l">
              <a:tabLst/>
              <a:defRPr sz="1200"/>
            </a:lvl2pPr>
            <a:lvl3pPr marL="0" indent="0" algn="l">
              <a:tabLst/>
              <a:defRPr sz="1200"/>
            </a:lvl3pPr>
            <a:lvl4pPr marL="0" indent="0" algn="l">
              <a:tabLst/>
              <a:defRPr sz="1200"/>
            </a:lvl4pPr>
            <a:lvl5pPr marL="0" indent="0" algn="l">
              <a:tabLst/>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99B554AA-9493-5C33-F600-08BBB9706A1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0" name="Graphic 29">
            <a:extLst>
              <a:ext uri="{FF2B5EF4-FFF2-40B4-BE49-F238E27FC236}">
                <a16:creationId xmlns:a16="http://schemas.microsoft.com/office/drawing/2014/main" id="{CD518AE1-8C36-487F-1939-8AF5D4447E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3150294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Mockups - 2x smartphone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8">
            <a:extLst>
              <a:ext uri="{FF2B5EF4-FFF2-40B4-BE49-F238E27FC236}">
                <a16:creationId xmlns:a16="http://schemas.microsoft.com/office/drawing/2014/main" id="{35EEE3F3-19F9-EAE0-2AAE-A75603C17291}"/>
              </a:ext>
            </a:extLst>
          </p:cNvPr>
          <p:cNvSpPr>
            <a:spLocks noGrp="1"/>
          </p:cNvSpPr>
          <p:nvPr>
            <p:ph type="pic" sz="quarter" idx="13"/>
          </p:nvPr>
        </p:nvSpPr>
        <p:spPr>
          <a:xfrm>
            <a:off x="5633336"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4" name="Picture Placeholder 28">
            <a:extLst>
              <a:ext uri="{FF2B5EF4-FFF2-40B4-BE49-F238E27FC236}">
                <a16:creationId xmlns:a16="http://schemas.microsoft.com/office/drawing/2014/main" id="{4DBF48C4-A781-D1C7-2706-85B89497B4C2}"/>
              </a:ext>
            </a:extLst>
          </p:cNvPr>
          <p:cNvSpPr>
            <a:spLocks noGrp="1"/>
          </p:cNvSpPr>
          <p:nvPr>
            <p:ph type="pic" sz="quarter" idx="15"/>
          </p:nvPr>
        </p:nvSpPr>
        <p:spPr>
          <a:xfrm>
            <a:off x="8483528" y="630882"/>
            <a:ext cx="2493029" cy="5352475"/>
          </a:xfrm>
          <a:prstGeom prst="roundRect">
            <a:avLst>
              <a:gd name="adj" fmla="val 11358"/>
            </a:avLst>
          </a:prstGeom>
          <a:solidFill>
            <a:schemeClr val="tx1">
              <a:lumMod val="50000"/>
              <a:lumOff val="50000"/>
              <a:alpha val="56000"/>
            </a:schemeClr>
          </a:solidFill>
          <a:ln w="31750">
            <a:solidFill>
              <a:schemeClr val="bg1"/>
            </a:solidFill>
          </a:ln>
        </p:spPr>
        <p:txBody>
          <a:bodyPr wrap="square" anchor="ctr" anchorCtr="0">
            <a:noAutofit/>
          </a:bodyPr>
          <a:lstStyle>
            <a:lvl1pPr algn="ctr">
              <a:defRPr/>
            </a:lvl1pPr>
          </a:lstStyle>
          <a:p>
            <a:endParaRPr lang="en-US"/>
          </a:p>
        </p:txBody>
      </p:sp>
      <p:sp>
        <p:nvSpPr>
          <p:cNvPr id="5" name="Text Placeholder 9">
            <a:extLst>
              <a:ext uri="{FF2B5EF4-FFF2-40B4-BE49-F238E27FC236}">
                <a16:creationId xmlns:a16="http://schemas.microsoft.com/office/drawing/2014/main" id="{163B2C34-FC98-5DEA-B8EE-8CEF78086049}"/>
              </a:ext>
            </a:extLst>
          </p:cNvPr>
          <p:cNvSpPr>
            <a:spLocks noGrp="1"/>
          </p:cNvSpPr>
          <p:nvPr>
            <p:ph type="body" sz="quarter" idx="11"/>
          </p:nvPr>
        </p:nvSpPr>
        <p:spPr>
          <a:xfrm>
            <a:off x="407988" y="1538275"/>
            <a:ext cx="3666172" cy="4264531"/>
          </a:xfrm>
        </p:spPr>
        <p:txBody>
          <a:bodyPr/>
          <a:lstStyle>
            <a:lvl1pPr algn="l">
              <a:defRPr sz="1200"/>
            </a:lvl1pPr>
            <a:lvl2pPr algn="l">
              <a:defRPr sz="1200"/>
            </a:lvl2pPr>
            <a:lvl3pPr algn="l">
              <a:defRPr sz="1200"/>
            </a:lvl3pPr>
            <a:lvl4pPr algn="l">
              <a:defRPr sz="1200"/>
            </a:lvl4pPr>
            <a:lvl5pPr algn="l">
              <a:defRPr sz="1200"/>
            </a:lvl5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6" name="Title 1">
            <a:extLst>
              <a:ext uri="{FF2B5EF4-FFF2-40B4-BE49-F238E27FC236}">
                <a16:creationId xmlns:a16="http://schemas.microsoft.com/office/drawing/2014/main" id="{9C4F8C29-E9BB-8A90-08C6-2953CCDF5423}"/>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Hier den Diatitel hinzufügen</a:t>
            </a:r>
            <a:endParaRPr lang="en-US"/>
          </a:p>
        </p:txBody>
      </p:sp>
      <p:pic>
        <p:nvPicPr>
          <p:cNvPr id="32" name="Graphic 31">
            <a:extLst>
              <a:ext uri="{FF2B5EF4-FFF2-40B4-BE49-F238E27FC236}">
                <a16:creationId xmlns:a16="http://schemas.microsoft.com/office/drawing/2014/main" id="{27A744C2-F199-769B-330A-2BFB570F9D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7621874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s - Tablet portrait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873363" y="546457"/>
            <a:ext cx="4320000" cy="5765085"/>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F6137CA1-F2EC-305F-B070-AECC09243048}"/>
              </a:ext>
            </a:extLst>
          </p:cNvPr>
          <p:cNvSpPr>
            <a:spLocks noGrp="1"/>
          </p:cNvSpPr>
          <p:nvPr>
            <p:ph type="body" sz="quarter" idx="11"/>
          </p:nvPr>
        </p:nvSpPr>
        <p:spPr>
          <a:xfrm>
            <a:off x="407988" y="1304925"/>
            <a:ext cx="3666172" cy="4897438"/>
          </a:xfrm>
        </p:spPr>
        <p:txBody>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D2081344-3ADE-F763-2FA9-471578D66F7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FOLIENTITEL HIER HINZUFÜGEN</a:t>
            </a:r>
            <a:endParaRPr lang="en-US"/>
          </a:p>
        </p:txBody>
      </p:sp>
      <p:pic>
        <p:nvPicPr>
          <p:cNvPr id="30" name="Graphic 29">
            <a:extLst>
              <a:ext uri="{FF2B5EF4-FFF2-40B4-BE49-F238E27FC236}">
                <a16:creationId xmlns:a16="http://schemas.microsoft.com/office/drawing/2014/main" id="{82D16D8A-33E0-D02B-3A61-3C9AB1BE70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18488121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Mockups - Tablet/desktop landscape - Blac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BD69EAC-EB28-574D-2662-FDCFE164477C}"/>
              </a:ext>
            </a:extLst>
          </p:cNvPr>
          <p:cNvSpPr/>
          <p:nvPr userDrawn="1"/>
        </p:nvSpPr>
        <p:spPr>
          <a:xfrm flipH="1">
            <a:off x="4431322" y="0"/>
            <a:ext cx="77606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8">
            <a:extLst>
              <a:ext uri="{FF2B5EF4-FFF2-40B4-BE49-F238E27FC236}">
                <a16:creationId xmlns:a16="http://schemas.microsoft.com/office/drawing/2014/main" id="{0327254A-4F91-BCE0-B180-3934D1547D9E}"/>
              </a:ext>
            </a:extLst>
          </p:cNvPr>
          <p:cNvSpPr>
            <a:spLocks noGrp="1"/>
          </p:cNvSpPr>
          <p:nvPr>
            <p:ph type="pic" sz="quarter" idx="13"/>
          </p:nvPr>
        </p:nvSpPr>
        <p:spPr>
          <a:xfrm>
            <a:off x="5429860" y="1269000"/>
            <a:ext cx="5763600" cy="4320000"/>
          </a:xfrm>
          <a:prstGeom prst="roundRect">
            <a:avLst>
              <a:gd name="adj" fmla="val 7225"/>
            </a:avLst>
          </a:prstGeom>
          <a:solidFill>
            <a:schemeClr val="tx1">
              <a:lumMod val="50000"/>
              <a:lumOff val="50000"/>
              <a:alpha val="56000"/>
            </a:schemeClr>
          </a:solidFill>
          <a:ln w="133350" cmpd="sng">
            <a:solidFill>
              <a:schemeClr val="bg1"/>
            </a:solidFill>
          </a:ln>
        </p:spPr>
        <p:txBody>
          <a:bodyPr wrap="square" anchor="ctr" anchorCtr="0">
            <a:noAutofit/>
          </a:bodyPr>
          <a:lstStyle>
            <a:lvl1pPr algn="ctr">
              <a:defRPr/>
            </a:lvl1pPr>
          </a:lstStyle>
          <a:p>
            <a:endParaRPr lang="en-US"/>
          </a:p>
        </p:txBody>
      </p:sp>
      <p:sp>
        <p:nvSpPr>
          <p:cNvPr id="3" name="Text Placeholder 9">
            <a:extLst>
              <a:ext uri="{FF2B5EF4-FFF2-40B4-BE49-F238E27FC236}">
                <a16:creationId xmlns:a16="http://schemas.microsoft.com/office/drawing/2014/main" id="{538D3C5C-A4A8-C4EC-69AA-D46C6C348A2C}"/>
              </a:ext>
            </a:extLst>
          </p:cNvPr>
          <p:cNvSpPr>
            <a:spLocks noGrp="1"/>
          </p:cNvSpPr>
          <p:nvPr>
            <p:ph type="body" sz="quarter" idx="11"/>
          </p:nvPr>
        </p:nvSpPr>
        <p:spPr>
          <a:xfrm>
            <a:off x="407988" y="1304925"/>
            <a:ext cx="3666172" cy="4897438"/>
          </a:xfrm>
        </p:spPr>
        <p:txBody>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Vierte Ebene</a:t>
            </a:r>
          </a:p>
          <a:p>
            <a:pPr lvl="4"/>
            <a:r>
              <a:rPr lang="de"/>
              <a:t>Fünfte Ebene</a:t>
            </a:r>
            <a:endParaRPr lang="en-US"/>
          </a:p>
        </p:txBody>
      </p:sp>
      <p:sp>
        <p:nvSpPr>
          <p:cNvPr id="4" name="Title 1">
            <a:extLst>
              <a:ext uri="{FF2B5EF4-FFF2-40B4-BE49-F238E27FC236}">
                <a16:creationId xmlns:a16="http://schemas.microsoft.com/office/drawing/2014/main" id="{85DDDAF5-E500-80D2-DF95-2A373E68E451}"/>
              </a:ext>
            </a:extLst>
          </p:cNvPr>
          <p:cNvSpPr>
            <a:spLocks noGrp="1"/>
          </p:cNvSpPr>
          <p:nvPr>
            <p:ph type="title" hasCustomPrompt="1"/>
          </p:nvPr>
        </p:nvSpPr>
        <p:spPr>
          <a:xfrm>
            <a:off x="407988" y="415292"/>
            <a:ext cx="3666171" cy="830997"/>
          </a:xfrm>
        </p:spPr>
        <p:txBody>
          <a:bodyPr>
            <a:noAutofit/>
          </a:bodyPr>
          <a:lstStyle>
            <a:lvl1pPr>
              <a:lnSpc>
                <a:spcPct val="90000"/>
              </a:lnSpc>
              <a:defRPr/>
            </a:lvl1pPr>
          </a:lstStyle>
          <a:p>
            <a:r>
              <a:rPr lang="de"/>
              <a:t>FOLIENTITEL HIER HINZUFÜGEN</a:t>
            </a:r>
            <a:endParaRPr lang="en-US"/>
          </a:p>
        </p:txBody>
      </p:sp>
      <p:pic>
        <p:nvPicPr>
          <p:cNvPr id="30" name="Graphic 29">
            <a:extLst>
              <a:ext uri="{FF2B5EF4-FFF2-40B4-BE49-F238E27FC236}">
                <a16:creationId xmlns:a16="http://schemas.microsoft.com/office/drawing/2014/main" id="{DE2CD72C-C900-11D1-E1F1-72C68748AEE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00157502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One column - Off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BC3D-6D20-7A9E-9E4D-490E1FAF4542}"/>
              </a:ext>
            </a:extLst>
          </p:cNvPr>
          <p:cNvSpPr>
            <a:spLocks noGrp="1"/>
          </p:cNvSpPr>
          <p:nvPr>
            <p:ph type="title" hasCustomPrompt="1"/>
          </p:nvPr>
        </p:nvSpPr>
        <p:spPr>
          <a:xfrm>
            <a:off x="407989" y="427167"/>
            <a:ext cx="11233150" cy="452809"/>
          </a:xfrm>
        </p:spPr>
        <p:txBody>
          <a:bodyPr>
            <a:noAutofit/>
          </a:bodyPr>
          <a:lstStyle>
            <a:lvl1pPr>
              <a:lnSpc>
                <a:spcPct val="90000"/>
              </a:lnSpc>
              <a:defRPr/>
            </a:lvl1pPr>
          </a:lstStyle>
          <a:p>
            <a:r>
              <a:rPr lang="de"/>
              <a:t>Klicken Sie hier, um den DIA-Titel zu bearbeiten</a:t>
            </a:r>
            <a:endParaRPr lang="en-US"/>
          </a:p>
        </p:txBody>
      </p:sp>
      <p:sp>
        <p:nvSpPr>
          <p:cNvPr id="4" name="Text Placeholder 2">
            <a:extLst>
              <a:ext uri="{FF2B5EF4-FFF2-40B4-BE49-F238E27FC236}">
                <a16:creationId xmlns:a16="http://schemas.microsoft.com/office/drawing/2014/main" id="{75D7FA16-5F4F-1211-2003-93A925E8D848}"/>
              </a:ext>
            </a:extLst>
          </p:cNvPr>
          <p:cNvSpPr>
            <a:spLocks noGrp="1"/>
          </p:cNvSpPr>
          <p:nvPr>
            <p:ph idx="1"/>
          </p:nvPr>
        </p:nvSpPr>
        <p:spPr>
          <a:xfrm>
            <a:off x="407989" y="1036319"/>
            <a:ext cx="11233150" cy="5164455"/>
          </a:xfrm>
          <a:prstGeom prst="rect">
            <a:avLst/>
          </a:prstGeom>
        </p:spPr>
        <p:txBody>
          <a:bodyPr vert="horz" lIns="91440" tIns="45720" rIns="91440" bIns="4572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29" name="Graphic 28">
            <a:extLst>
              <a:ext uri="{FF2B5EF4-FFF2-40B4-BE49-F238E27FC236}">
                <a16:creationId xmlns:a16="http://schemas.microsoft.com/office/drawing/2014/main" id="{7C92B7CD-6D41-8259-398E-83EDC79CC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315612369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 image top - Off whit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p:cNvSpPr>
          <p:nvPr>
            <p:ph type="pic" sz="quarter" idx="11"/>
          </p:nvPr>
        </p:nvSpPr>
        <p:spPr>
          <a:xfrm>
            <a:off x="0" y="1"/>
            <a:ext cx="12191999" cy="216673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lvl1pPr>
            <a:lvl2pPr>
              <a:defRPr sz="1100"/>
            </a:lvl2pPr>
            <a:lvl3pPr>
              <a:defRPr sz="1100"/>
            </a:lvl3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30" name="Graphic 29">
            <a:extLst>
              <a:ext uri="{FF2B5EF4-FFF2-40B4-BE49-F238E27FC236}">
                <a16:creationId xmlns:a16="http://schemas.microsoft.com/office/drawing/2014/main" id="{5AA01B07-5BED-BAC2-E4E9-E8A95D4B31D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spTree>
    <p:extLst>
      <p:ext uri="{BB962C8B-B14F-4D97-AF65-F5344CB8AC3E}">
        <p14:creationId xmlns:p14="http://schemas.microsoft.com/office/powerpoint/2010/main" val="25458698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Text + image top - Off white">
    <p:bg>
      <p:bgPr>
        <a:solidFill>
          <a:schemeClr val="tx2"/>
        </a:solidFill>
        <a:effectLst/>
      </p:bgPr>
    </p:bg>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63DD1015-3B0D-4C38-2896-81D739DB3DF1}"/>
              </a:ext>
            </a:extLst>
          </p:cNvPr>
          <p:cNvSpPr>
            <a:spLocks noGrp="1"/>
          </p:cNvSpPr>
          <p:nvPr>
            <p:ph type="pic" sz="quarter" idx="11"/>
          </p:nvPr>
        </p:nvSpPr>
        <p:spPr>
          <a:xfrm>
            <a:off x="0" y="1"/>
            <a:ext cx="12191999" cy="2166730"/>
          </a:xfrm>
          <a:solidFill>
            <a:schemeClr val="bg1">
              <a:lumMod val="50000"/>
              <a:lumOff val="50000"/>
            </a:schemeClr>
          </a:solidFill>
          <a:ln>
            <a:noFill/>
          </a:ln>
        </p:spPr>
        <p:txBody>
          <a:bodyPr/>
          <a:lstStyle/>
          <a:p>
            <a:endParaRPr lang="en-US"/>
          </a:p>
        </p:txBody>
      </p:sp>
      <p:sp>
        <p:nvSpPr>
          <p:cNvPr id="2" name="Title 1">
            <a:extLst>
              <a:ext uri="{FF2B5EF4-FFF2-40B4-BE49-F238E27FC236}">
                <a16:creationId xmlns:a16="http://schemas.microsoft.com/office/drawing/2014/main" id="{A3A79126-1556-EBB6-A979-415EC21E4F14}"/>
              </a:ext>
            </a:extLst>
          </p:cNvPr>
          <p:cNvSpPr>
            <a:spLocks noGrp="1"/>
          </p:cNvSpPr>
          <p:nvPr>
            <p:ph type="title" hasCustomPrompt="1"/>
          </p:nvPr>
        </p:nvSpPr>
        <p:spPr>
          <a:xfrm>
            <a:off x="407988" y="2497334"/>
            <a:ext cx="11233150" cy="422908"/>
          </a:xfrm>
        </p:spPr>
        <p:txBody>
          <a:bodyPr>
            <a:noAutofit/>
          </a:bodyPr>
          <a:lstStyle>
            <a:lvl1pPr>
              <a:lnSpc>
                <a:spcPct val="90000"/>
              </a:lnSpc>
              <a:defRPr>
                <a:solidFill>
                  <a:schemeClr val="bg1"/>
                </a:solidFill>
              </a:defRPr>
            </a:lvl1pPr>
          </a:lstStyle>
          <a:p>
            <a:r>
              <a:rPr lang="de"/>
              <a:t>Klicken Sie, um den Folientitel zu bearbeiten</a:t>
            </a:r>
            <a:endParaRPr lang="en-US"/>
          </a:p>
        </p:txBody>
      </p:sp>
      <p:sp>
        <p:nvSpPr>
          <p:cNvPr id="3" name="Text Placeholder 2">
            <a:extLst>
              <a:ext uri="{FF2B5EF4-FFF2-40B4-BE49-F238E27FC236}">
                <a16:creationId xmlns:a16="http://schemas.microsoft.com/office/drawing/2014/main" id="{74FA1732-E571-D34F-6545-8381B092F1CD}"/>
              </a:ext>
            </a:extLst>
          </p:cNvPr>
          <p:cNvSpPr>
            <a:spLocks noGrp="1"/>
          </p:cNvSpPr>
          <p:nvPr>
            <p:ph idx="1"/>
          </p:nvPr>
        </p:nvSpPr>
        <p:spPr>
          <a:xfrm>
            <a:off x="407988" y="3165402"/>
            <a:ext cx="11233150" cy="2415861"/>
          </a:xfrm>
          <a:prstGeom prst="rect">
            <a:avLst/>
          </a:prstGeom>
        </p:spPr>
        <p:txBody>
          <a:bodyPr vert="horz" lIns="91440" tIns="45720" rIns="91440" bIns="45720" numCol="2" spcCol="432000" rtlCol="0" anchor="t" anchorCtr="0">
            <a:noAutofit/>
          </a:bodyPr>
          <a:lstStyle>
            <a:lvl1pPr>
              <a:defRPr sz="1100">
                <a:solidFill>
                  <a:schemeClr val="bg1"/>
                </a:solidFill>
              </a:defRPr>
            </a:lvl1pPr>
            <a:lvl2pPr>
              <a:defRPr sz="1100">
                <a:solidFill>
                  <a:schemeClr val="bg1"/>
                </a:solidFill>
              </a:defRPr>
            </a:lvl2pPr>
            <a:lvl3pPr>
              <a:defRPr sz="1100">
                <a:solidFill>
                  <a:schemeClr val="bg1"/>
                </a:solidFill>
              </a:defRPr>
            </a:lvl3pPr>
            <a:lvl4pPr>
              <a:defRPr>
                <a:solidFill>
                  <a:schemeClr val="bg1"/>
                </a:solidFill>
              </a:defRPr>
            </a:lvl4pPr>
            <a:lvl5pPr>
              <a:defRPr>
                <a:solidFill>
                  <a:schemeClr val="bg1"/>
                </a:solidFill>
              </a:defRPr>
            </a:lvl5pPr>
          </a:lstStyle>
          <a:p>
            <a:pPr lvl="0"/>
            <a:r>
              <a:rPr lang="de"/>
              <a:t>Klicken Sie hier, um Master-Textstile zu bearbeiten</a:t>
            </a:r>
          </a:p>
          <a:p>
            <a:pPr lvl="1"/>
            <a:r>
              <a:rPr lang="de"/>
              <a:t>Zweite Ebene</a:t>
            </a:r>
          </a:p>
          <a:p>
            <a:pPr lvl="2"/>
            <a:r>
              <a:rPr lang="de"/>
              <a:t>Dritte Ebene</a:t>
            </a:r>
          </a:p>
          <a:p>
            <a:pPr lvl="3"/>
            <a:r>
              <a:rPr lang="de"/>
              <a:t>Überschrift 1</a:t>
            </a:r>
          </a:p>
          <a:p>
            <a:pPr lvl="4"/>
            <a:r>
              <a:rPr lang="de"/>
              <a:t>Kurs 2</a:t>
            </a:r>
          </a:p>
        </p:txBody>
      </p:sp>
      <p:pic>
        <p:nvPicPr>
          <p:cNvPr id="6" name="Graphic 5">
            <a:extLst>
              <a:ext uri="{FF2B5EF4-FFF2-40B4-BE49-F238E27FC236}">
                <a16:creationId xmlns:a16="http://schemas.microsoft.com/office/drawing/2014/main" id="{565991A7-D1D1-02FD-BF77-BE835F7505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90156" y="6301111"/>
            <a:ext cx="1074099" cy="139983"/>
          </a:xfrm>
          <a:prstGeom prst="rect">
            <a:avLst/>
          </a:prstGeom>
        </p:spPr>
      </p:pic>
      <p:pic>
        <p:nvPicPr>
          <p:cNvPr id="4" name="Picture 3" descr="Ein schwarz-weißes Logo&#10;&#10;KI-generierte Inhalte könnten falsch sein.">
            <a:extLst>
              <a:ext uri="{FF2B5EF4-FFF2-40B4-BE49-F238E27FC236}">
                <a16:creationId xmlns:a16="http://schemas.microsoft.com/office/drawing/2014/main" id="{1782DAAA-FEE6-23AB-1BB6-180F0A4A90FB}"/>
              </a:ext>
            </a:extLst>
          </p:cNvPr>
          <p:cNvPicPr>
            <a:picLocks noChangeAspect="1"/>
          </p:cNvPicPr>
          <p:nvPr userDrawn="1"/>
        </p:nvPicPr>
        <p:blipFill>
          <a:blip r:embed="rId3">
            <a:alphaModFix/>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22653633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image" Target="../media/image9.png"/><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image" Target="../media/image1.svg"/><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theme" Target="../theme/theme2.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9" Type="http://schemas.openxmlformats.org/officeDocument/2006/relationships/slideLayout" Target="../slideLayouts/slideLayout114.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42" Type="http://schemas.openxmlformats.org/officeDocument/2006/relationships/slideLayout" Target="../slideLayouts/slideLayout117.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theme" Target="../theme/theme3.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8" Type="http://schemas.openxmlformats.org/officeDocument/2006/relationships/slideLayout" Target="../slideLayouts/slideLayout83.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20" Type="http://schemas.openxmlformats.org/officeDocument/2006/relationships/slideLayout" Target="../slideLayouts/slideLayout95.xml"/><Relationship Id="rId41"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672466"/>
            <a:ext cx="10836818" cy="4004444"/>
          </a:xfrm>
          <a:prstGeom prst="rect">
            <a:avLst/>
          </a:prstGeom>
        </p:spPr>
        <p:txBody>
          <a:bodyPr wrap="square" lIns="0" tIns="0" rIns="0" bIns="0">
            <a:noAutofit/>
          </a:bodyPr>
          <a:lstStyle>
            <a:lvl1pPr>
              <a:defRPr b="0" i="0">
                <a:solidFill>
                  <a:schemeClr val="tx1"/>
                </a:solidFill>
              </a:defRPr>
            </a:lvl1pPr>
          </a:lstStyle>
          <a:p>
            <a:endParaRPr/>
          </a:p>
        </p:txBody>
      </p:sp>
      <p:sp>
        <p:nvSpPr>
          <p:cNvPr id="7" name="Title Placeholder 6">
            <a:extLst>
              <a:ext uri="{FF2B5EF4-FFF2-40B4-BE49-F238E27FC236}">
                <a16:creationId xmlns:a16="http://schemas.microsoft.com/office/drawing/2014/main" id="{03AA0D9A-17CB-6731-61A1-F2CE49DA6879}"/>
              </a:ext>
            </a:extLst>
          </p:cNvPr>
          <p:cNvSpPr>
            <a:spLocks noGrp="1"/>
          </p:cNvSpPr>
          <p:nvPr>
            <p:ph type="title"/>
          </p:nvPr>
        </p:nvSpPr>
        <p:spPr>
          <a:xfrm>
            <a:off x="516645" y="364850"/>
            <a:ext cx="10836819" cy="982687"/>
          </a:xfrm>
          <a:prstGeom prst="rect">
            <a:avLst/>
          </a:prstGeom>
        </p:spPr>
        <p:txBody>
          <a:bodyPr vert="horz" lIns="91440" tIns="45720" rIns="91440" bIns="45720" rtlCol="0" anchor="ctr">
            <a:normAutofit/>
          </a:body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033E3AC5-E47A-A41A-E563-27B385280E98}"/>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a:xfrm>
            <a:off x="10590156" y="6301111"/>
            <a:ext cx="1074099" cy="139983"/>
          </a:xfrm>
          <a:prstGeom prst="rect">
            <a:avLst/>
          </a:prstGeom>
        </p:spPr>
      </p:pic>
      <p:pic>
        <p:nvPicPr>
          <p:cNvPr id="4" name="Picture 3" descr="Ein Logo auf schwarzem Hintergrund&#10;&#10;KI-generierte Inhalte könnten falsch sein.">
            <a:extLst>
              <a:ext uri="{FF2B5EF4-FFF2-40B4-BE49-F238E27FC236}">
                <a16:creationId xmlns:a16="http://schemas.microsoft.com/office/drawing/2014/main" id="{00D33F3C-8FDC-3123-B2DA-57FD1E403672}"/>
              </a:ext>
            </a:extLst>
          </p:cNvPr>
          <p:cNvPicPr>
            <a:picLocks noChangeAspect="1"/>
          </p:cNvPicPr>
          <p:nvPr userDrawn="1"/>
        </p:nvPicPr>
        <p:blipFill>
          <a:blip r:embed="rId43"/>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3709330659"/>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401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 id="2147483937" r:id="rId18"/>
    <p:sldLayoutId id="2147483951" r:id="rId19"/>
    <p:sldLayoutId id="2147484103" r:id="rId20"/>
    <p:sldLayoutId id="2147483938" r:id="rId21"/>
    <p:sldLayoutId id="2147483939" r:id="rId22"/>
    <p:sldLayoutId id="2147483940" r:id="rId23"/>
    <p:sldLayoutId id="2147483941" r:id="rId24"/>
    <p:sldLayoutId id="2147483942" r:id="rId25"/>
    <p:sldLayoutId id="2147483943" r:id="rId26"/>
    <p:sldLayoutId id="2147483944" r:id="rId27"/>
    <p:sldLayoutId id="2147483945" r:id="rId28"/>
    <p:sldLayoutId id="2147483946" r:id="rId29"/>
    <p:sldLayoutId id="2147483948" r:id="rId30"/>
    <p:sldLayoutId id="2147483950" r:id="rId31"/>
    <p:sldLayoutId id="2147483960" r:id="rId32"/>
    <p:sldLayoutId id="2147484019" r:id="rId33"/>
    <p:sldLayoutId id="2147484020" r:id="rId34"/>
    <p:sldLayoutId id="2147484021" r:id="rId35"/>
    <p:sldLayoutId id="2147483996" r:id="rId36"/>
    <p:sldLayoutId id="2147483998" r:id="rId37"/>
    <p:sldLayoutId id="2147484003" r:id="rId38"/>
    <p:sldLayoutId id="2147484008" r:id="rId39"/>
    <p:sldLayoutId id="2147484016" r:id="rId40"/>
  </p:sldLayoutIdLst>
  <p:hf hdr="0" ftr="0" dt="0"/>
  <p:txStyles>
    <p:titleStyle>
      <a:lvl1pPr>
        <a:defRPr sz="2800">
          <a:solidFill>
            <a:schemeClr val="tx1"/>
          </a:solidFill>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672466"/>
            <a:ext cx="10836818" cy="4004444"/>
          </a:xfrm>
          <a:prstGeom prst="rect">
            <a:avLst/>
          </a:prstGeom>
        </p:spPr>
        <p:txBody>
          <a:bodyPr wrap="square" lIns="0" tIns="0" rIns="0" bIns="0">
            <a:noAutofit/>
          </a:bodyPr>
          <a:lstStyle>
            <a:lvl1pPr>
              <a:defRPr b="0" i="0">
                <a:solidFill>
                  <a:schemeClr val="tx1"/>
                </a:solidFill>
              </a:defRPr>
            </a:lvl1pPr>
          </a:lstStyle>
          <a:p>
            <a:endParaRPr/>
          </a:p>
        </p:txBody>
      </p:sp>
      <p:sp>
        <p:nvSpPr>
          <p:cNvPr id="7" name="Title Placeholder 6">
            <a:extLst>
              <a:ext uri="{FF2B5EF4-FFF2-40B4-BE49-F238E27FC236}">
                <a16:creationId xmlns:a16="http://schemas.microsoft.com/office/drawing/2014/main" id="{03AA0D9A-17CB-6731-61A1-F2CE49DA6879}"/>
              </a:ext>
            </a:extLst>
          </p:cNvPr>
          <p:cNvSpPr>
            <a:spLocks noGrp="1"/>
          </p:cNvSpPr>
          <p:nvPr>
            <p:ph type="title"/>
          </p:nvPr>
        </p:nvSpPr>
        <p:spPr>
          <a:xfrm>
            <a:off x="516645" y="364850"/>
            <a:ext cx="10836819" cy="982687"/>
          </a:xfrm>
          <a:prstGeom prst="rect">
            <a:avLst/>
          </a:prstGeom>
        </p:spPr>
        <p:txBody>
          <a:bodyPr vert="horz" lIns="91440" tIns="45720" rIns="91440" bIns="45720" rtlCol="0" anchor="ctr">
            <a:normAutofit/>
          </a:bodyPr>
          <a:lstStyle/>
          <a:p>
            <a:r>
              <a:rPr lang="de"/>
              <a:t>Klicken Sie, um den Master-Titelstil zu bearbeiten</a:t>
            </a:r>
            <a:endParaRPr lang="en-US"/>
          </a:p>
        </p:txBody>
      </p:sp>
      <p:pic>
        <p:nvPicPr>
          <p:cNvPr id="2" name="Graphic 1">
            <a:extLst>
              <a:ext uri="{FF2B5EF4-FFF2-40B4-BE49-F238E27FC236}">
                <a16:creationId xmlns:a16="http://schemas.microsoft.com/office/drawing/2014/main" id="{033E3AC5-E47A-A41A-E563-27B385280E98}"/>
              </a:ext>
            </a:extLst>
          </p:cNvPr>
          <p:cNvPicPr>
            <a:picLocks noChangeAspect="1"/>
          </p:cNvPicPr>
          <p:nvPr userDrawn="1"/>
        </p:nvPicPr>
        <p:blipFill>
          <a:blip>
            <a:extLst>
              <a:ext uri="{96DAC541-7B7A-43D3-8B79-37D633B846F1}">
                <asvg:svgBlip xmlns:asvg="http://schemas.microsoft.com/office/drawing/2016/SVG/main" r:embed="rId37"/>
              </a:ext>
            </a:extLst>
          </a:blip>
          <a:stretch>
            <a:fillRect/>
          </a:stretch>
        </p:blipFill>
        <p:spPr>
          <a:xfrm>
            <a:off x="10590156" y="6301111"/>
            <a:ext cx="1074099" cy="139983"/>
          </a:xfrm>
          <a:prstGeom prst="rect">
            <a:avLst/>
          </a:prstGeom>
        </p:spPr>
      </p:pic>
      <p:pic>
        <p:nvPicPr>
          <p:cNvPr id="8" name="Picture 7" descr="Ein Logo auf schwarzem Hintergrund&#10;&#10;KI-generierte Inhalte könnten falsch sein.">
            <a:extLst>
              <a:ext uri="{FF2B5EF4-FFF2-40B4-BE49-F238E27FC236}">
                <a16:creationId xmlns:a16="http://schemas.microsoft.com/office/drawing/2014/main" id="{6E1DA8B9-9FF9-44F2-B170-763EDC8536C8}"/>
              </a:ext>
            </a:extLst>
          </p:cNvPr>
          <p:cNvPicPr>
            <a:picLocks noChangeAspect="1"/>
          </p:cNvPicPr>
          <p:nvPr userDrawn="1"/>
        </p:nvPicPr>
        <p:blipFill>
          <a:blip r:embed="rId38" cstate="print">
            <a:extLst>
              <a:ext uri="{28A0092B-C50C-407E-A947-70E740481C1C}">
                <a14:useLocalDpi xmlns:a14="http://schemas.microsoft.com/office/drawing/2010/main"/>
              </a:ext>
            </a:extLst>
          </a:blip>
          <a:stretch>
            <a:fillRect/>
          </a:stretch>
        </p:blipFill>
        <p:spPr>
          <a:xfrm>
            <a:off x="124973" y="5475520"/>
            <a:ext cx="2083305" cy="1473920"/>
          </a:xfrm>
          <a:prstGeom prst="rect">
            <a:avLst/>
          </a:prstGeom>
        </p:spPr>
      </p:pic>
    </p:spTree>
    <p:extLst>
      <p:ext uri="{BB962C8B-B14F-4D97-AF65-F5344CB8AC3E}">
        <p14:creationId xmlns:p14="http://schemas.microsoft.com/office/powerpoint/2010/main" val="829340304"/>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 id="2147484040" r:id="rId18"/>
    <p:sldLayoutId id="2147484041" r:id="rId19"/>
    <p:sldLayoutId id="2147484042" r:id="rId20"/>
    <p:sldLayoutId id="2147484043" r:id="rId21"/>
    <p:sldLayoutId id="2147484044" r:id="rId22"/>
    <p:sldLayoutId id="2147484045" r:id="rId23"/>
    <p:sldLayoutId id="2147484046" r:id="rId24"/>
    <p:sldLayoutId id="2147484047" r:id="rId25"/>
    <p:sldLayoutId id="2147484048" r:id="rId26"/>
    <p:sldLayoutId id="2147484049" r:id="rId27"/>
    <p:sldLayoutId id="2147484050" r:id="rId28"/>
    <p:sldLayoutId id="2147484051" r:id="rId29"/>
    <p:sldLayoutId id="2147484052" r:id="rId30"/>
    <p:sldLayoutId id="2147484053" r:id="rId31"/>
    <p:sldLayoutId id="2147484054" r:id="rId32"/>
    <p:sldLayoutId id="2147484055" r:id="rId33"/>
    <p:sldLayoutId id="2147484056" r:id="rId34"/>
    <p:sldLayoutId id="2147484057" r:id="rId35"/>
  </p:sldLayoutIdLst>
  <p:txStyles>
    <p:titleStyle>
      <a:lvl1pPr>
        <a:defRPr sz="2800">
          <a:solidFill>
            <a:schemeClr val="tx1"/>
          </a:solidFill>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6E6E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516644" y="1672466"/>
            <a:ext cx="10836818" cy="4004444"/>
          </a:xfrm>
          <a:prstGeom prst="rect">
            <a:avLst/>
          </a:prstGeom>
        </p:spPr>
        <p:txBody>
          <a:bodyPr wrap="square" lIns="0" tIns="0" rIns="0" bIns="0">
            <a:noAutofit/>
          </a:bodyPr>
          <a:lstStyle>
            <a:lvl1pPr>
              <a:defRPr b="0" i="0">
                <a:solidFill>
                  <a:schemeClr val="tx1"/>
                </a:solidFill>
              </a:defRPr>
            </a:lvl1pPr>
          </a:lstStyle>
          <a:p>
            <a:endParaRPr/>
          </a:p>
        </p:txBody>
      </p:sp>
      <p:sp>
        <p:nvSpPr>
          <p:cNvPr id="7" name="Title Placeholder 6">
            <a:extLst>
              <a:ext uri="{FF2B5EF4-FFF2-40B4-BE49-F238E27FC236}">
                <a16:creationId xmlns:a16="http://schemas.microsoft.com/office/drawing/2014/main" id="{03AA0D9A-17CB-6731-61A1-F2CE49DA6879}"/>
              </a:ext>
            </a:extLst>
          </p:cNvPr>
          <p:cNvSpPr>
            <a:spLocks noGrp="1"/>
          </p:cNvSpPr>
          <p:nvPr>
            <p:ph type="title"/>
          </p:nvPr>
        </p:nvSpPr>
        <p:spPr>
          <a:xfrm>
            <a:off x="516645" y="364850"/>
            <a:ext cx="10836819" cy="982687"/>
          </a:xfrm>
          <a:prstGeom prst="rect">
            <a:avLst/>
          </a:prstGeom>
        </p:spPr>
        <p:txBody>
          <a:bodyPr vert="horz" lIns="91440" tIns="45720" rIns="91440" bIns="45720" rtlCol="0" anchor="ctr">
            <a:normAutofit/>
          </a:bodyPr>
          <a:lstStyle/>
          <a:p>
            <a:r>
              <a:rPr lang="de"/>
              <a:t>Klicken Sie, um den Master-Titelstil zu bearbeiten</a:t>
            </a:r>
            <a:endParaRPr lang="en-US"/>
          </a:p>
        </p:txBody>
      </p:sp>
      <p:sp>
        <p:nvSpPr>
          <p:cNvPr id="6" name="Slide Number Placeholder 5">
            <a:extLst>
              <a:ext uri="{FF2B5EF4-FFF2-40B4-BE49-F238E27FC236}">
                <a16:creationId xmlns:a16="http://schemas.microsoft.com/office/drawing/2014/main" id="{8C064C5E-CCBB-4780-7937-7DC579935222}"/>
              </a:ext>
            </a:extLst>
          </p:cNvPr>
          <p:cNvSpPr>
            <a:spLocks noGrp="1"/>
          </p:cNvSpPr>
          <p:nvPr>
            <p:ph type="sldNum" sz="quarter" idx="4"/>
          </p:nvPr>
        </p:nvSpPr>
        <p:spPr>
          <a:xfrm>
            <a:off x="9061361" y="6029917"/>
            <a:ext cx="2743200" cy="365125"/>
          </a:xfrm>
          <a:prstGeom prst="rect">
            <a:avLst/>
          </a:prstGeom>
        </p:spPr>
        <p:txBody>
          <a:bodyPr vert="horz" lIns="91440" tIns="45720" rIns="91440" bIns="45720" rtlCol="0" anchor="ctr"/>
          <a:lstStyle>
            <a:lvl1pPr algn="r">
              <a:defRPr sz="1200">
                <a:solidFill>
                  <a:schemeClr val="tx2"/>
                </a:solidFill>
                <a:latin typeface="+mj-lt"/>
              </a:defRPr>
            </a:lvl1pPr>
          </a:lstStyle>
          <a:p>
            <a:fld id="{D79FC362-AFD9-E849-9DA9-374244F511CD}" type="slidenum">
              <a:rPr lang="en-US" smtClean="0"/>
              <a:pPr/>
              <a:t>‹Nr.›</a:t>
            </a:fld>
            <a:endParaRPr lang="en-US"/>
          </a:p>
        </p:txBody>
      </p:sp>
      <p:sp>
        <p:nvSpPr>
          <p:cNvPr id="9" name="Footer Placeholder 8">
            <a:extLst>
              <a:ext uri="{FF2B5EF4-FFF2-40B4-BE49-F238E27FC236}">
                <a16:creationId xmlns:a16="http://schemas.microsoft.com/office/drawing/2014/main" id="{0E865FFB-3A33-FACB-56F4-39540D3BC7FB}"/>
              </a:ext>
            </a:extLst>
          </p:cNvPr>
          <p:cNvSpPr>
            <a:spLocks noGrp="1"/>
          </p:cNvSpPr>
          <p:nvPr>
            <p:ph type="ftr" sz="quarter" idx="3"/>
          </p:nvPr>
        </p:nvSpPr>
        <p:spPr>
          <a:xfrm>
            <a:off x="387439" y="6021978"/>
            <a:ext cx="4114800" cy="365125"/>
          </a:xfrm>
          <a:prstGeom prst="rect">
            <a:avLst/>
          </a:prstGeom>
        </p:spPr>
        <p:txBody>
          <a:bodyPr vert="horz" lIns="91440" tIns="45720" rIns="91440" bIns="45720" rtlCol="0" anchor="ctr"/>
          <a:lstStyle>
            <a:lvl1pPr algn="l">
              <a:defRPr sz="900" cap="all" baseline="0">
                <a:solidFill>
                  <a:schemeClr val="tx1">
                    <a:tint val="82000"/>
                  </a:schemeClr>
                </a:solidFill>
              </a:defRPr>
            </a:lvl1pPr>
          </a:lstStyle>
          <a:p>
            <a:r>
              <a:rPr lang="de"/>
              <a:t>QUELLE</a:t>
            </a:r>
          </a:p>
        </p:txBody>
      </p:sp>
    </p:spTree>
    <p:extLst>
      <p:ext uri="{BB962C8B-B14F-4D97-AF65-F5344CB8AC3E}">
        <p14:creationId xmlns:p14="http://schemas.microsoft.com/office/powerpoint/2010/main" val="4014193802"/>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 id="2147484073" r:id="rId15"/>
    <p:sldLayoutId id="2147484074" r:id="rId16"/>
    <p:sldLayoutId id="2147484075" r:id="rId17"/>
    <p:sldLayoutId id="2147484076" r:id="rId18"/>
    <p:sldLayoutId id="2147484077" r:id="rId19"/>
    <p:sldLayoutId id="2147484078" r:id="rId20"/>
    <p:sldLayoutId id="2147484079" r:id="rId21"/>
    <p:sldLayoutId id="2147484080" r:id="rId22"/>
    <p:sldLayoutId id="2147484081" r:id="rId23"/>
    <p:sldLayoutId id="2147484082" r:id="rId24"/>
    <p:sldLayoutId id="2147484083" r:id="rId25"/>
    <p:sldLayoutId id="2147484084" r:id="rId26"/>
    <p:sldLayoutId id="2147484085" r:id="rId27"/>
    <p:sldLayoutId id="2147484086" r:id="rId28"/>
    <p:sldLayoutId id="2147484087" r:id="rId29"/>
    <p:sldLayoutId id="2147484088" r:id="rId30"/>
    <p:sldLayoutId id="2147484089" r:id="rId31"/>
    <p:sldLayoutId id="2147484090" r:id="rId32"/>
    <p:sldLayoutId id="2147484091" r:id="rId33"/>
    <p:sldLayoutId id="2147484092" r:id="rId34"/>
    <p:sldLayoutId id="2147484093" r:id="rId35"/>
    <p:sldLayoutId id="2147484094" r:id="rId36"/>
    <p:sldLayoutId id="2147484095" r:id="rId37"/>
    <p:sldLayoutId id="2147484096" r:id="rId38"/>
    <p:sldLayoutId id="2147484097" r:id="rId39"/>
    <p:sldLayoutId id="2147484098" r:id="rId40"/>
    <p:sldLayoutId id="2147484099" r:id="rId41"/>
    <p:sldLayoutId id="2147484100" r:id="rId42"/>
    <p:sldLayoutId id="2147484101" r:id="rId43"/>
    <p:sldLayoutId id="2147484102" r:id="rId44"/>
  </p:sldLayoutIdLst>
  <p:hf hdr="0" ftr="0" dt="0"/>
  <p:txStyles>
    <p:titleStyle>
      <a:lvl1pPr>
        <a:defRPr sz="1800">
          <a:solidFill>
            <a:schemeClr val="tx1"/>
          </a:solidFill>
          <a:latin typeface="+mj-lt"/>
          <a:ea typeface="+mj-ea"/>
          <a:cs typeface="+mj-cs"/>
        </a:defRPr>
      </a:lvl1pPr>
    </p:titleStyle>
    <p:bodyStyle>
      <a:lvl1pPr marL="0">
        <a:lnSpc>
          <a:spcPct val="120000"/>
        </a:lnSpc>
        <a:defRPr sz="1050">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2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25.png"/><Relationship Id="rId5" Type="http://schemas.openxmlformats.org/officeDocument/2006/relationships/image" Target="../media/image10.png"/><Relationship Id="rId4" Type="http://schemas.openxmlformats.org/officeDocument/2006/relationships/image" Target="../media/image24.sv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5.svg"/><Relationship Id="rId5" Type="http://schemas.microsoft.com/office/2007/relationships/hdphoto" Target="../media/hdphoto1.wdp"/><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0.png"/><Relationship Id="rId4" Type="http://schemas.openxmlformats.org/officeDocument/2006/relationships/image" Target="../media/image39.svg"/></Relationships>
</file>

<file path=ppt/slides/_rels/slide14.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4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5.xml"/><Relationship Id="rId1" Type="http://schemas.openxmlformats.org/officeDocument/2006/relationships/slideLayout" Target="../slideLayouts/slideLayout9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92.xml"/><Relationship Id="rId4" Type="http://schemas.openxmlformats.org/officeDocument/2006/relationships/image" Target="../media/image40.svg"/></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34.xml"/><Relationship Id="rId5" Type="http://schemas.openxmlformats.org/officeDocument/2006/relationships/chart" Target="../charts/chart7.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hyperlink" Target="http://b2binternational.com" TargetMode="External"/><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C289C-A98A-8284-DC44-938AC18FBDBC}"/>
            </a:ext>
          </a:extLst>
        </p:cNvPr>
        <p:cNvGrpSpPr/>
        <p:nvPr/>
      </p:nvGrpSpPr>
      <p:grpSpPr>
        <a:xfrm>
          <a:off x="0" y="0"/>
          <a:ext cx="0" cy="0"/>
          <a:chOff x="0" y="0"/>
          <a:chExt cx="0" cy="0"/>
        </a:xfrm>
      </p:grpSpPr>
      <p:pic>
        <p:nvPicPr>
          <p:cNvPr id="10" name="Picture Placeholder 9" descr="Eine Person, die aus dem Fenster schaut&#10;&#10;KI-generierte Inhalte könnten falsch sein.">
            <a:extLst>
              <a:ext uri="{FF2B5EF4-FFF2-40B4-BE49-F238E27FC236}">
                <a16:creationId xmlns:a16="http://schemas.microsoft.com/office/drawing/2014/main" id="{3603DF09-E21D-8FEE-B591-53E90B688E8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0" r="260"/>
          <a:stretch>
            <a:fillRect/>
          </a:stretch>
        </p:blipFill>
        <p:spPr>
          <a:xfrm flipH="1">
            <a:off x="0" y="0"/>
            <a:ext cx="12192000" cy="6858000"/>
          </a:xfrm>
        </p:spPr>
      </p:pic>
      <p:sp>
        <p:nvSpPr>
          <p:cNvPr id="8" name="Rectangle 7">
            <a:extLst>
              <a:ext uri="{FF2B5EF4-FFF2-40B4-BE49-F238E27FC236}">
                <a16:creationId xmlns:a16="http://schemas.microsoft.com/office/drawing/2014/main" id="{63E6C84C-F0D2-FC9D-25A9-DAE34E50EF48}"/>
              </a:ext>
            </a:extLst>
          </p:cNvPr>
          <p:cNvSpPr>
            <a:spLocks noGrp="1" noRot="1" noMove="1" noResize="1" noEditPoints="1" noAdjustHandles="1" noChangeArrowheads="1" noChangeShapeType="1"/>
          </p:cNvSpPr>
          <p:nvPr/>
        </p:nvSpPr>
        <p:spPr>
          <a:xfrm>
            <a:off x="0" y="2"/>
            <a:ext cx="12192000" cy="6857998"/>
          </a:xfrm>
          <a:prstGeom prst="rect">
            <a:avLst/>
          </a:prstGeom>
          <a:gradFill flip="none" rotWithShape="1">
            <a:gsLst>
              <a:gs pos="24000">
                <a:schemeClr val="tx1">
                  <a:alpha val="0"/>
                </a:schemeClr>
              </a:gs>
              <a:gs pos="100000">
                <a:schemeClr val="tx1">
                  <a:alpha val="3584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Text Placeholder 6">
            <a:extLst>
              <a:ext uri="{FF2B5EF4-FFF2-40B4-BE49-F238E27FC236}">
                <a16:creationId xmlns:a16="http://schemas.microsoft.com/office/drawing/2014/main" id="{C84A48EE-2769-6182-58AC-F2931F6A3341}"/>
              </a:ext>
            </a:extLst>
          </p:cNvPr>
          <p:cNvSpPr>
            <a:spLocks noGrp="1"/>
          </p:cNvSpPr>
          <p:nvPr>
            <p:ph type="body" idx="1"/>
          </p:nvPr>
        </p:nvSpPr>
        <p:spPr>
          <a:xfrm>
            <a:off x="915568" y="4827123"/>
            <a:ext cx="7724235" cy="706014"/>
          </a:xfrm>
        </p:spPr>
        <p:txBody>
          <a:bodyPr/>
          <a:lstStyle/>
          <a:p>
            <a:r>
              <a:rPr lang="de" b="1" noProof="0" dirty="0">
                <a:solidFill>
                  <a:schemeClr val="accent2"/>
                </a:solidFill>
                <a:latin typeface="+mj-lt"/>
              </a:rPr>
              <a:t>ZUSAMMENFASSUNG</a:t>
            </a:r>
          </a:p>
          <a:p>
            <a:r>
              <a:rPr lang="de" b="1" dirty="0">
                <a:solidFill>
                  <a:schemeClr val="accent2"/>
                </a:solidFill>
                <a:latin typeface="+mj-lt"/>
              </a:rPr>
              <a:t>DACH-REGION</a:t>
            </a:r>
            <a:endParaRPr lang="en-US" b="1" noProof="0" dirty="0">
              <a:solidFill>
                <a:schemeClr val="accent2"/>
              </a:solidFill>
              <a:latin typeface="+mj-lt"/>
            </a:endParaRPr>
          </a:p>
          <a:p>
            <a:endParaRPr lang="en-US" b="1" noProof="0" dirty="0">
              <a:solidFill>
                <a:schemeClr val="bg1"/>
              </a:solidFill>
              <a:latin typeface="+mj-lt"/>
            </a:endParaRPr>
          </a:p>
        </p:txBody>
      </p:sp>
      <p:sp>
        <p:nvSpPr>
          <p:cNvPr id="5" name="Title 4">
            <a:extLst>
              <a:ext uri="{FF2B5EF4-FFF2-40B4-BE49-F238E27FC236}">
                <a16:creationId xmlns:a16="http://schemas.microsoft.com/office/drawing/2014/main" id="{0B9235EC-BCE1-C26E-A83C-75AA4BC61904}"/>
              </a:ext>
            </a:extLst>
          </p:cNvPr>
          <p:cNvSpPr>
            <a:spLocks noGrp="1"/>
          </p:cNvSpPr>
          <p:nvPr>
            <p:ph type="title"/>
          </p:nvPr>
        </p:nvSpPr>
        <p:spPr>
          <a:xfrm>
            <a:off x="805403" y="3058161"/>
            <a:ext cx="7724235" cy="1564427"/>
          </a:xfrm>
        </p:spPr>
        <p:txBody>
          <a:bodyPr>
            <a:noAutofit/>
          </a:bodyPr>
          <a:lstStyle/>
          <a:p>
            <a:r>
              <a:rPr lang="de" noProof="0">
                <a:solidFill>
                  <a:schemeClr val="bg1"/>
                </a:solidFill>
                <a:latin typeface="+mn-lt"/>
              </a:rPr>
              <a:t>Schnell, einfach, vertrauenswürdig: </a:t>
            </a:r>
            <a:br>
              <a:rPr lang="en-US" sz="4800" noProof="0">
                <a:solidFill>
                  <a:srgbClr val="FFFFFF"/>
                </a:solidFill>
              </a:rPr>
            </a:br>
            <a:r>
              <a:rPr lang="de" sz="4800" noProof="0">
                <a:solidFill>
                  <a:srgbClr val="FFFFFF"/>
                </a:solidFill>
              </a:rPr>
              <a:t>Wie B2B-Marken </a:t>
            </a:r>
            <a:br>
              <a:rPr lang="en-US" sz="4800" noProof="0">
                <a:solidFill>
                  <a:srgbClr val="FFFFFF"/>
                </a:solidFill>
              </a:rPr>
            </a:br>
            <a:r>
              <a:rPr lang="de" sz="4800" noProof="0">
                <a:solidFill>
                  <a:srgbClr val="FFFFFF"/>
                </a:solidFill>
              </a:rPr>
              <a:t>im KI-Zeitalter gewinnen</a:t>
            </a:r>
            <a:endParaRPr lang="en-US" sz="4800" noProof="0">
              <a:solidFill>
                <a:schemeClr val="bg1"/>
              </a:solidFill>
            </a:endParaRPr>
          </a:p>
        </p:txBody>
      </p:sp>
      <p:pic>
        <p:nvPicPr>
          <p:cNvPr id="9" name="Graphic 8">
            <a:extLst>
              <a:ext uri="{FF2B5EF4-FFF2-40B4-BE49-F238E27FC236}">
                <a16:creationId xmlns:a16="http://schemas.microsoft.com/office/drawing/2014/main" id="{E24C0540-6F71-0695-E7C3-0F8D6763D3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90156" y="6301111"/>
            <a:ext cx="1074099" cy="139983"/>
          </a:xfrm>
          <a:prstGeom prst="rect">
            <a:avLst/>
          </a:prstGeom>
        </p:spPr>
      </p:pic>
      <p:pic>
        <p:nvPicPr>
          <p:cNvPr id="6" name="Picture 5" descr="Ein schwarz-weißes Logo&#10;&#10;KI-generierte Inhalte könnten falsch sein.">
            <a:extLst>
              <a:ext uri="{FF2B5EF4-FFF2-40B4-BE49-F238E27FC236}">
                <a16:creationId xmlns:a16="http://schemas.microsoft.com/office/drawing/2014/main" id="{7DB702DC-97E7-A121-2C6B-6494C0C7F674}"/>
              </a:ext>
            </a:extLst>
          </p:cNvPr>
          <p:cNvPicPr>
            <a:picLocks noChangeAspect="1"/>
          </p:cNvPicPr>
          <p:nvPr/>
        </p:nvPicPr>
        <p:blipFill>
          <a:blip r:embed="rId5"/>
          <a:stretch>
            <a:fillRect/>
          </a:stretch>
        </p:blipFill>
        <p:spPr>
          <a:xfrm>
            <a:off x="915568" y="438912"/>
            <a:ext cx="2683651" cy="1135043"/>
          </a:xfrm>
          <a:prstGeom prst="rect">
            <a:avLst/>
          </a:prstGeom>
        </p:spPr>
      </p:pic>
    </p:spTree>
    <p:extLst>
      <p:ext uri="{BB962C8B-B14F-4D97-AF65-F5344CB8AC3E}">
        <p14:creationId xmlns:p14="http://schemas.microsoft.com/office/powerpoint/2010/main" val="3092502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CA153-A458-87FB-02BD-D7BB49E5BF6E}"/>
            </a:ext>
          </a:extLst>
        </p:cNvPr>
        <p:cNvGrpSpPr/>
        <p:nvPr/>
      </p:nvGrpSpPr>
      <p:grpSpPr>
        <a:xfrm>
          <a:off x="0" y="0"/>
          <a:ext cx="0" cy="0"/>
          <a:chOff x="0" y="0"/>
          <a:chExt cx="0" cy="0"/>
        </a:xfrm>
      </p:grpSpPr>
      <p:sp>
        <p:nvSpPr>
          <p:cNvPr id="9" name="Text Placeholder 1">
            <a:extLst>
              <a:ext uri="{FF2B5EF4-FFF2-40B4-BE49-F238E27FC236}">
                <a16:creationId xmlns:a16="http://schemas.microsoft.com/office/drawing/2014/main" id="{A9583697-1013-CB65-0280-94F7AFB9E43B}"/>
              </a:ext>
            </a:extLst>
          </p:cNvPr>
          <p:cNvSpPr>
            <a:spLocks noGrp="1"/>
          </p:cNvSpPr>
          <p:nvPr>
            <p:ph type="body" idx="1"/>
          </p:nvPr>
        </p:nvSpPr>
        <p:spPr/>
        <p:txBody>
          <a:bodyPr/>
          <a:lstStyle/>
          <a:p>
            <a:pPr fontAlgn="t">
              <a:lnSpc>
                <a:spcPct val="100000"/>
              </a:lnSpc>
              <a:buNone/>
            </a:pPr>
            <a:r>
              <a:rPr lang="de-DE" sz="1600" noProof="0" dirty="0"/>
              <a:t>Mit dem Beginn des KI-gestützten Einkaufens gewinnen für B2B-Marken drei Faktoren entscheidend an Bedeutung: </a:t>
            </a:r>
            <a:r>
              <a:rPr lang="de-DE" sz="1600" b="1" noProof="0" dirty="0"/>
              <a:t>eine starke Marke, Geschwindigkeit und Einfachheit.</a:t>
            </a:r>
          </a:p>
          <a:p>
            <a:pPr fontAlgn="t">
              <a:lnSpc>
                <a:spcPct val="100000"/>
              </a:lnSpc>
              <a:buNone/>
            </a:pPr>
            <a:r>
              <a:rPr lang="de-DE" sz="1200" noProof="0" dirty="0"/>
              <a:t>Der </a:t>
            </a:r>
            <a:r>
              <a:rPr lang="de-DE" sz="1200" noProof="0" dirty="0" err="1"/>
              <a:t>Superpowers</a:t>
            </a:r>
            <a:r>
              <a:rPr lang="de-DE" sz="1200" noProof="0" dirty="0"/>
              <a:t> Index ist die weltweit größte Studie zum B2B-Kaufverhalten. Seit 2021 liefern uns über 16.000 Interviews wertvolle Einblicke in die sich wandelnden Bedürfnisse und Entscheidungsprozesse von B2B-Käufern.</a:t>
            </a:r>
          </a:p>
          <a:p>
            <a:pPr fontAlgn="t">
              <a:lnSpc>
                <a:spcPct val="100000"/>
              </a:lnSpc>
              <a:buNone/>
            </a:pPr>
            <a:r>
              <a:rPr lang="de-DE" sz="1200" noProof="0" dirty="0"/>
              <a:t>Die diesjährigen Ergebnisse zeigen einen spannenden Wandel: Käufer agieren aufgrund wirtschaftlicher Unsicherheiten vorsichtiger, während KI neue Möglichkeiten schafft, Kaufprozesse einfacher und schneller zu gestalten.</a:t>
            </a:r>
          </a:p>
          <a:p>
            <a:pPr fontAlgn="t">
              <a:lnSpc>
                <a:spcPct val="100000"/>
              </a:lnSpc>
              <a:buNone/>
            </a:pPr>
            <a:r>
              <a:rPr lang="de-DE" sz="1200" noProof="0" dirty="0"/>
              <a:t>Vertrauen bleibt der wichtigste Erfolgsfaktor. Gleichzeitig verändern Empfehlungen</a:t>
            </a:r>
            <a:r>
              <a:rPr lang="de-DE" sz="1200" dirty="0"/>
              <a:t> </a:t>
            </a:r>
            <a:r>
              <a:rPr lang="de-DE" sz="1200" noProof="0" dirty="0"/>
              <a:t>und Influencer die Art und Weise, wie Marken aufgebaut und Kaufentscheidungen beeinflusst werden.</a:t>
            </a:r>
          </a:p>
          <a:p>
            <a:pPr fontAlgn="t">
              <a:lnSpc>
                <a:spcPct val="100000"/>
              </a:lnSpc>
              <a:buNone/>
            </a:pPr>
            <a:r>
              <a:rPr lang="de-DE" sz="1200" noProof="0" dirty="0"/>
              <a:t>In diesem Bericht präsentieren wir die drei wichtigsten Erkenntnisse der aktuellen Studie. Für uns ist der </a:t>
            </a:r>
            <a:r>
              <a:rPr lang="de-DE" sz="1200" noProof="0" dirty="0" err="1"/>
              <a:t>Superpowers</a:t>
            </a:r>
            <a:r>
              <a:rPr lang="de-DE" sz="1200" noProof="0" dirty="0"/>
              <a:t> Index mehr als reine Forschung: Er dient als Grundlage für die Entwicklung erfolgreicher Strategien. Wenn Sie mehr erfahren möchten, freuen wir uns auf den Austausch mit Ihnen.</a:t>
            </a:r>
          </a:p>
        </p:txBody>
      </p:sp>
      <p:sp>
        <p:nvSpPr>
          <p:cNvPr id="2" name="Title 1">
            <a:extLst>
              <a:ext uri="{FF2B5EF4-FFF2-40B4-BE49-F238E27FC236}">
                <a16:creationId xmlns:a16="http://schemas.microsoft.com/office/drawing/2014/main" id="{C5CF6A02-F76C-FFF8-B3B2-5DADFDDB2326}"/>
              </a:ext>
            </a:extLst>
          </p:cNvPr>
          <p:cNvSpPr>
            <a:spLocks noGrp="1"/>
          </p:cNvSpPr>
          <p:nvPr>
            <p:ph type="title"/>
          </p:nvPr>
        </p:nvSpPr>
        <p:spPr/>
        <p:txBody>
          <a:bodyPr/>
          <a:lstStyle/>
          <a:p>
            <a:r>
              <a:rPr lang="de" noProof="0"/>
              <a:t>Vorwort</a:t>
            </a:r>
          </a:p>
        </p:txBody>
      </p:sp>
    </p:spTree>
    <p:extLst>
      <p:ext uri="{BB962C8B-B14F-4D97-AF65-F5344CB8AC3E}">
        <p14:creationId xmlns:p14="http://schemas.microsoft.com/office/powerpoint/2010/main" val="122439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8E30A-1A90-9DDB-97C3-580CEBC2DD9A}"/>
            </a:ext>
          </a:extLst>
        </p:cNvPr>
        <p:cNvGrpSpPr/>
        <p:nvPr/>
      </p:nvGrpSpPr>
      <p:grpSpPr>
        <a:xfrm>
          <a:off x="0" y="0"/>
          <a:ext cx="0" cy="0"/>
          <a:chOff x="0" y="0"/>
          <a:chExt cx="0" cy="0"/>
        </a:xfrm>
      </p:grpSpPr>
      <p:pic>
        <p:nvPicPr>
          <p:cNvPr id="2" name="Picture Placeholder 6" descr="Ein blau-weißes Licht&#10;&#10;KI-generierte Inhalte könnten falsch sein.">
            <a:extLst>
              <a:ext uri="{FF2B5EF4-FFF2-40B4-BE49-F238E27FC236}">
                <a16:creationId xmlns:a16="http://schemas.microsoft.com/office/drawing/2014/main" id="{FF692CA5-A4AD-6925-6C05-0BBC16C0237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7813" b="7813"/>
          <a:stretch>
            <a:fillRect/>
          </a:stretch>
        </p:blipFill>
        <p:spPr>
          <a:xfrm>
            <a:off x="0" y="0"/>
            <a:ext cx="12192000" cy="6858000"/>
          </a:xfrm>
          <a:prstGeom prst="rect">
            <a:avLst/>
          </a:prstGeom>
        </p:spPr>
      </p:pic>
      <p:pic>
        <p:nvPicPr>
          <p:cNvPr id="25" name="Graphic 24">
            <a:extLst>
              <a:ext uri="{FF2B5EF4-FFF2-40B4-BE49-F238E27FC236}">
                <a16:creationId xmlns:a16="http://schemas.microsoft.com/office/drawing/2014/main" id="{4368CB3B-FCA4-CEC3-9DA7-74DB7E1C2F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90156" y="6301111"/>
            <a:ext cx="1074099" cy="139983"/>
          </a:xfrm>
          <a:prstGeom prst="rect">
            <a:avLst/>
          </a:prstGeom>
        </p:spPr>
      </p:pic>
      <p:pic>
        <p:nvPicPr>
          <p:cNvPr id="34" name="Picture 33" descr="Ein schwarz-weißes Logo&#10;&#10;KI-generierte Inhalte könnten falsch sein.">
            <a:extLst>
              <a:ext uri="{FF2B5EF4-FFF2-40B4-BE49-F238E27FC236}">
                <a16:creationId xmlns:a16="http://schemas.microsoft.com/office/drawing/2014/main" id="{68445886-54BF-17D2-A5DC-10111F408F42}"/>
              </a:ext>
            </a:extLst>
          </p:cNvPr>
          <p:cNvPicPr>
            <a:picLocks noChangeAspect="1"/>
          </p:cNvPicPr>
          <p:nvPr/>
        </p:nvPicPr>
        <p:blipFill>
          <a:blip r:embed="rId5"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grpSp>
        <p:nvGrpSpPr>
          <p:cNvPr id="8" name="Group 7">
            <a:extLst>
              <a:ext uri="{FF2B5EF4-FFF2-40B4-BE49-F238E27FC236}">
                <a16:creationId xmlns:a16="http://schemas.microsoft.com/office/drawing/2014/main" id="{D636A6AE-0FE1-52EB-4CF4-0F60E7664122}"/>
              </a:ext>
            </a:extLst>
          </p:cNvPr>
          <p:cNvGrpSpPr>
            <a:grpSpLocks noGrp="1" noUngrp="1" noRot="1" noMove="1" noResize="1"/>
          </p:cNvGrpSpPr>
          <p:nvPr/>
        </p:nvGrpSpPr>
        <p:grpSpPr>
          <a:xfrm>
            <a:off x="-69166" y="860245"/>
            <a:ext cx="11822284" cy="4137472"/>
            <a:chOff x="-69166" y="1317971"/>
            <a:chExt cx="11822284" cy="4137472"/>
          </a:xfrm>
        </p:grpSpPr>
        <p:sp>
          <p:nvSpPr>
            <p:cNvPr id="24" name="Rectangle 23">
              <a:extLst>
                <a:ext uri="{FF2B5EF4-FFF2-40B4-BE49-F238E27FC236}">
                  <a16:creationId xmlns:a16="http://schemas.microsoft.com/office/drawing/2014/main" id="{A7E7D2BD-BB97-C20C-D22E-20C741D7D219}"/>
                </a:ext>
              </a:extLst>
            </p:cNvPr>
            <p:cNvSpPr>
              <a:spLocks noGrp="1" noRot="1" noMove="1" noResize="1" noEditPoints="1" noAdjustHandles="1" noChangeArrowheads="1" noChangeShapeType="1"/>
            </p:cNvSpPr>
            <p:nvPr/>
          </p:nvSpPr>
          <p:spPr>
            <a:xfrm>
              <a:off x="414370" y="1317971"/>
              <a:ext cx="11338748" cy="4137472"/>
            </a:xfrm>
            <a:prstGeom prst="rect">
              <a:avLst/>
            </a:prstGeom>
            <a:solidFill>
              <a:schemeClr val="bg1">
                <a:alpha val="8837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panose="020F0502020204030204"/>
                <a:ea typeface="+mn-ea"/>
                <a:cs typeface="+mn-cs"/>
              </a:endParaRPr>
            </a:p>
          </p:txBody>
        </p:sp>
        <p:cxnSp>
          <p:nvCxnSpPr>
            <p:cNvPr id="30" name="Straight Connector 29">
              <a:extLst>
                <a:ext uri="{FF2B5EF4-FFF2-40B4-BE49-F238E27FC236}">
                  <a16:creationId xmlns:a16="http://schemas.microsoft.com/office/drawing/2014/main" id="{CA0F9EE9-B2B8-F291-3A20-82C47455D252}"/>
                </a:ext>
              </a:extLst>
            </p:cNvPr>
            <p:cNvCxnSpPr>
              <a:cxnSpLocks noGrp="1" noRot="1" noMove="1" noResize="1" noEditPoints="1" noAdjustHandles="1" noChangeArrowheads="1" noChangeShapeType="1"/>
            </p:cNvCxnSpPr>
            <p:nvPr/>
          </p:nvCxnSpPr>
          <p:spPr>
            <a:xfrm>
              <a:off x="6079145" y="1418144"/>
              <a:ext cx="0" cy="392776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6918434-7B68-75F4-A0ED-2A61092C2446}"/>
                </a:ext>
              </a:extLst>
            </p:cNvPr>
            <p:cNvSpPr txBox="1">
              <a:spLocks noGrp="1" noRot="1" noMove="1" noResize="1" noEditPoints="1" noAdjustHandles="1" noChangeArrowheads="1" noChangeShapeType="1"/>
            </p:cNvSpPr>
            <p:nvPr/>
          </p:nvSpPr>
          <p:spPr>
            <a:xfrm>
              <a:off x="7829336" y="1742727"/>
              <a:ext cx="352815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de-DE" sz="1600" i="0" u="none" strike="noStrike" kern="1200" cap="none" spc="0" normalizeH="0" baseline="0" noProof="0">
                  <a:ln>
                    <a:noFill/>
                  </a:ln>
                  <a:solidFill>
                    <a:srgbClr val="313131"/>
                  </a:solidFill>
                  <a:effectLst/>
                  <a:uLnTx/>
                  <a:uFillTx/>
                  <a:ea typeface="+mn-ea"/>
                  <a:cs typeface="Archivo Black" pitchFamily="2" charset="77"/>
                </a:rPr>
                <a:t>Was macht den Unterschied zwischen gewonnenen und verlorenen Aufträgen</a:t>
              </a:r>
              <a:endParaRPr kumimoji="0" lang="en-US" sz="1600" i="0" u="none" strike="noStrike" kern="1200" cap="none" spc="0" normalizeH="0" baseline="0" noProof="0">
                <a:ln>
                  <a:noFill/>
                </a:ln>
                <a:solidFill>
                  <a:srgbClr val="313131"/>
                </a:solidFill>
                <a:effectLst/>
                <a:uLnTx/>
                <a:uFillTx/>
                <a:ea typeface="+mn-ea"/>
                <a:cs typeface="Archivo Black" pitchFamily="2" charset="77"/>
              </a:endParaRPr>
            </a:p>
          </p:txBody>
        </p:sp>
        <p:pic>
          <p:nvPicPr>
            <p:cNvPr id="40" name="Picture 2" descr="Auszeichnung – Ikonen für freie Sportarten und Wettkämpfe">
              <a:extLst>
                <a:ext uri="{FF2B5EF4-FFF2-40B4-BE49-F238E27FC236}">
                  <a16:creationId xmlns:a16="http://schemas.microsoft.com/office/drawing/2014/main" id="{D3578AAA-A4B1-F1C8-DF09-9EBE22CFF44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bwMode="auto">
            <a:xfrm>
              <a:off x="6798530" y="1879690"/>
              <a:ext cx="625531" cy="625531"/>
            </a:xfrm>
            <a:prstGeom prst="rect">
              <a:avLst/>
            </a:prstGeom>
            <a:noFill/>
            <a:extLst>
              <a:ext uri="{909E8E84-426E-40DD-AFC4-6F175D3DCCD1}">
                <a14:hiddenFill xmlns:a14="http://schemas.microsoft.com/office/drawing/2010/main">
                  <a:solidFill>
                    <a:srgbClr val="FFFFFF"/>
                  </a:solidFill>
                </a14:hiddenFill>
              </a:ext>
            </a:extLst>
          </p:spPr>
        </p:pic>
        <p:sp>
          <p:nvSpPr>
            <p:cNvPr id="41" name="Oval 40">
              <a:extLst>
                <a:ext uri="{FF2B5EF4-FFF2-40B4-BE49-F238E27FC236}">
                  <a16:creationId xmlns:a16="http://schemas.microsoft.com/office/drawing/2014/main" id="{87EE82D5-A6E0-5B16-BBF8-DA77411F7BF8}"/>
                </a:ext>
              </a:extLst>
            </p:cNvPr>
            <p:cNvSpPr>
              <a:spLocks noGrp="1" noRot="1" noMove="1" noResize="1" noEditPoints="1" noAdjustHandles="1" noChangeArrowheads="1" noChangeShapeType="1"/>
            </p:cNvSpPr>
            <p:nvPr/>
          </p:nvSpPr>
          <p:spPr>
            <a:xfrm>
              <a:off x="6697295" y="1778629"/>
              <a:ext cx="828000" cy="828000"/>
            </a:xfrm>
            <a:prstGeom prst="ellipse">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43" name="Picture 4" descr="Reise – Freireise-Ikonen">
              <a:extLst>
                <a:ext uri="{FF2B5EF4-FFF2-40B4-BE49-F238E27FC236}">
                  <a16:creationId xmlns:a16="http://schemas.microsoft.com/office/drawing/2014/main" id="{4E96D42F-05A7-FC0D-ACD0-89FEC87C34D0}"/>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tretch>
              <a:fillRect/>
            </a:stretch>
          </p:blipFill>
          <p:spPr bwMode="auto">
            <a:xfrm>
              <a:off x="6856346" y="3133461"/>
              <a:ext cx="509898" cy="509898"/>
            </a:xfrm>
            <a:prstGeom prst="rect">
              <a:avLst/>
            </a:prstGeom>
            <a:noFill/>
            <a:extLst>
              <a:ext uri="{909E8E84-426E-40DD-AFC4-6F175D3DCCD1}">
                <a14:hiddenFill xmlns:a14="http://schemas.microsoft.com/office/drawing/2010/main">
                  <a:solidFill>
                    <a:srgbClr val="FFFFFF"/>
                  </a:solidFill>
                </a14:hiddenFill>
              </a:ext>
            </a:extLst>
          </p:spPr>
        </p:pic>
        <p:sp>
          <p:nvSpPr>
            <p:cNvPr id="44" name="Oval 43">
              <a:extLst>
                <a:ext uri="{FF2B5EF4-FFF2-40B4-BE49-F238E27FC236}">
                  <a16:creationId xmlns:a16="http://schemas.microsoft.com/office/drawing/2014/main" id="{12A12378-0628-2716-867E-896570513EB9}"/>
                </a:ext>
              </a:extLst>
            </p:cNvPr>
            <p:cNvSpPr>
              <a:spLocks noGrp="1" noRot="1" noMove="1" noResize="1" noEditPoints="1" noAdjustHandles="1" noChangeArrowheads="1" noChangeShapeType="1"/>
            </p:cNvSpPr>
            <p:nvPr/>
          </p:nvSpPr>
          <p:spPr>
            <a:xfrm>
              <a:off x="6697295" y="2974410"/>
              <a:ext cx="828000" cy="828000"/>
            </a:xfrm>
            <a:prstGeom prst="ellipse">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5" name="TextBox 44">
              <a:extLst>
                <a:ext uri="{FF2B5EF4-FFF2-40B4-BE49-F238E27FC236}">
                  <a16:creationId xmlns:a16="http://schemas.microsoft.com/office/drawing/2014/main" id="{0FA2DD93-2303-892E-2B75-77391A306591}"/>
                </a:ext>
              </a:extLst>
            </p:cNvPr>
            <p:cNvSpPr txBox="1">
              <a:spLocks noGrp="1" noRot="1" noMove="1" noResize="1" noEditPoints="1" noAdjustHandles="1" noChangeArrowheads="1" noChangeShapeType="1"/>
            </p:cNvSpPr>
            <p:nvPr/>
          </p:nvSpPr>
          <p:spPr>
            <a:xfrm>
              <a:off x="7830119" y="3096023"/>
              <a:ext cx="352815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de" sz="1600" i="0" u="none" strike="noStrike" kern="1200" cap="none" spc="0" normalizeH="0" baseline="0" noProof="0">
                  <a:ln>
                    <a:noFill/>
                  </a:ln>
                  <a:solidFill>
                    <a:srgbClr val="313131"/>
                  </a:solidFill>
                  <a:effectLst/>
                  <a:uLnTx/>
                  <a:uFillTx/>
                  <a:ea typeface="+mn-ea"/>
                  <a:cs typeface="Archivo Black" pitchFamily="2" charset="77"/>
                </a:rPr>
                <a:t>Wie man das </a:t>
              </a:r>
              <a:br>
                <a:rPr kumimoji="0" lang="en-US" sz="1600" i="0" u="none" strike="noStrike" kern="1200" cap="none" spc="0" normalizeH="0" baseline="0" noProof="0">
                  <a:ln>
                    <a:noFill/>
                  </a:ln>
                  <a:solidFill>
                    <a:srgbClr val="313131"/>
                  </a:solidFill>
                  <a:effectLst/>
                  <a:uLnTx/>
                  <a:uFillTx/>
                  <a:ea typeface="+mn-ea"/>
                  <a:cs typeface="Archivo Black" pitchFamily="2" charset="77"/>
                </a:rPr>
              </a:br>
              <a:r>
                <a:rPr kumimoji="0" lang="de" sz="1600" i="0" u="none" strike="noStrike" kern="1200" cap="none" spc="0" normalizeH="0" baseline="0" noProof="0">
                  <a:ln>
                    <a:noFill/>
                  </a:ln>
                  <a:solidFill>
                    <a:srgbClr val="313131"/>
                  </a:solidFill>
                  <a:effectLst/>
                  <a:uLnTx/>
                  <a:uFillTx/>
                  <a:ea typeface="+mn-ea"/>
                  <a:cs typeface="Archivo Black" pitchFamily="2" charset="77"/>
                </a:rPr>
                <a:t>Käufererlebnis verbessert</a:t>
              </a:r>
            </a:p>
          </p:txBody>
        </p:sp>
        <p:pic>
          <p:nvPicPr>
            <p:cNvPr id="47" name="Picture 6" descr="Graph – Kostenlose Geschäftsikonen">
              <a:extLst>
                <a:ext uri="{FF2B5EF4-FFF2-40B4-BE49-F238E27FC236}">
                  <a16:creationId xmlns:a16="http://schemas.microsoft.com/office/drawing/2014/main" id="{EF647818-C4C3-85E5-19F9-7998BF4CCE83}"/>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tretch>
              <a:fillRect/>
            </a:stretch>
          </p:blipFill>
          <p:spPr bwMode="auto">
            <a:xfrm>
              <a:off x="6840672" y="4285998"/>
              <a:ext cx="541247" cy="541247"/>
            </a:xfrm>
            <a:prstGeom prst="rect">
              <a:avLst/>
            </a:prstGeom>
            <a:noFill/>
            <a:extLst>
              <a:ext uri="{909E8E84-426E-40DD-AFC4-6F175D3DCCD1}">
                <a14:hiddenFill xmlns:a14="http://schemas.microsoft.com/office/drawing/2010/main">
                  <a:solidFill>
                    <a:srgbClr val="FFFFFF"/>
                  </a:solidFill>
                </a14:hiddenFill>
              </a:ext>
            </a:extLst>
          </p:spPr>
        </p:pic>
        <p:sp>
          <p:nvSpPr>
            <p:cNvPr id="48" name="Oval 47">
              <a:extLst>
                <a:ext uri="{FF2B5EF4-FFF2-40B4-BE49-F238E27FC236}">
                  <a16:creationId xmlns:a16="http://schemas.microsoft.com/office/drawing/2014/main" id="{BA1268D1-A3FA-E043-6539-C8F73D8F27C5}"/>
                </a:ext>
              </a:extLst>
            </p:cNvPr>
            <p:cNvSpPr>
              <a:spLocks noGrp="1" noRot="1" noMove="1" noResize="1" noEditPoints="1" noAdjustHandles="1" noChangeArrowheads="1" noChangeShapeType="1"/>
            </p:cNvSpPr>
            <p:nvPr/>
          </p:nvSpPr>
          <p:spPr>
            <a:xfrm>
              <a:off x="6697295" y="4170192"/>
              <a:ext cx="828000" cy="828000"/>
            </a:xfrm>
            <a:prstGeom prst="ellipse">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9" name="TextBox 48">
              <a:extLst>
                <a:ext uri="{FF2B5EF4-FFF2-40B4-BE49-F238E27FC236}">
                  <a16:creationId xmlns:a16="http://schemas.microsoft.com/office/drawing/2014/main" id="{C7EAFCCE-3A24-1101-C36F-DDE91DD798B7}"/>
                </a:ext>
              </a:extLst>
            </p:cNvPr>
            <p:cNvSpPr txBox="1">
              <a:spLocks noGrp="1" noRot="1" noMove="1" noResize="1" noEditPoints="1" noAdjustHandles="1" noChangeArrowheads="1" noChangeShapeType="1"/>
            </p:cNvSpPr>
            <p:nvPr/>
          </p:nvSpPr>
          <p:spPr>
            <a:xfrm>
              <a:off x="7829339" y="4291473"/>
              <a:ext cx="352815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de-DE" sz="1600" i="0" u="none" strike="noStrike" kern="1200" cap="none" spc="0" normalizeH="0" baseline="0" noProof="0">
                  <a:ln>
                    <a:noFill/>
                  </a:ln>
                  <a:solidFill>
                    <a:srgbClr val="313131"/>
                  </a:solidFill>
                  <a:effectLst/>
                  <a:uLnTx/>
                  <a:uFillTx/>
                  <a:ea typeface="+mn-ea"/>
                  <a:cs typeface="Archivo Black" pitchFamily="2" charset="77"/>
                </a:rPr>
                <a:t>Wie bessere Käufererfahrungen den Geschäftserfolg steigern</a:t>
              </a:r>
              <a:endParaRPr kumimoji="0" lang="de" sz="1600" i="0" u="none" strike="noStrike" kern="1200" cap="none" spc="0" normalizeH="0" baseline="0" noProof="0">
                <a:ln>
                  <a:noFill/>
                </a:ln>
                <a:solidFill>
                  <a:srgbClr val="313131"/>
                </a:solidFill>
                <a:effectLst/>
                <a:uLnTx/>
                <a:uFillTx/>
                <a:ea typeface="+mn-ea"/>
                <a:cs typeface="Archivo Black" pitchFamily="2" charset="77"/>
              </a:endParaRPr>
            </a:p>
          </p:txBody>
        </p:sp>
        <p:pic>
          <p:nvPicPr>
            <p:cNvPr id="33" name="Picture 32" descr="Ein Logo auf schwarzem Hintergrund&#10;&#10;KI-generierte Inhalte könnten falsch sein.">
              <a:extLst>
                <a:ext uri="{FF2B5EF4-FFF2-40B4-BE49-F238E27FC236}">
                  <a16:creationId xmlns:a16="http://schemas.microsoft.com/office/drawing/2014/main" id="{9E264684-55C4-AAD3-6A73-03C7315EC0D5}"/>
                </a:ext>
              </a:extLst>
            </p:cNvPr>
            <p:cNvPicPr>
              <a:picLocks noGrp="1" noRot="1" noChangeAspect="1" noMove="1" noResize="1" noEditPoints="1" noAdjustHandles="1" noChangeArrowheads="1" noChangeShapeType="1" noCrop="1"/>
            </p:cNvPicPr>
            <p:nvPr/>
          </p:nvPicPr>
          <p:blipFill>
            <a:blip r:embed="rId9"/>
            <a:stretch>
              <a:fillRect/>
            </a:stretch>
          </p:blipFill>
          <p:spPr>
            <a:xfrm>
              <a:off x="-69166" y="1317971"/>
              <a:ext cx="4709340" cy="3329651"/>
            </a:xfrm>
            <a:prstGeom prst="rect">
              <a:avLst/>
            </a:prstGeom>
          </p:spPr>
        </p:pic>
        <p:sp>
          <p:nvSpPr>
            <p:cNvPr id="5" name="TextBox 4">
              <a:extLst>
                <a:ext uri="{FF2B5EF4-FFF2-40B4-BE49-F238E27FC236}">
                  <a16:creationId xmlns:a16="http://schemas.microsoft.com/office/drawing/2014/main" id="{00A2F1F8-56CD-181E-6B31-06D5C6A1166F}"/>
                </a:ext>
              </a:extLst>
            </p:cNvPr>
            <p:cNvSpPr txBox="1">
              <a:spLocks noGrp="1" noRot="1" noMove="1" noResize="1" noEditPoints="1" noAdjustHandles="1" noChangeArrowheads="1" noChangeShapeType="1"/>
            </p:cNvSpPr>
            <p:nvPr/>
          </p:nvSpPr>
          <p:spPr>
            <a:xfrm>
              <a:off x="843160" y="3609879"/>
              <a:ext cx="4969487" cy="830997"/>
            </a:xfrm>
            <a:prstGeom prst="rect">
              <a:avLst/>
            </a:prstGeom>
            <a:noFill/>
          </p:spPr>
          <p:txBody>
            <a:bodyPr wrap="square">
              <a:spAutoFit/>
            </a:bodyPr>
            <a:lstStyle/>
            <a:p>
              <a:pPr>
                <a:defRPr/>
              </a:pPr>
              <a:r>
                <a:rPr lang="de" noProof="0">
                  <a:latin typeface="+mj-lt"/>
                </a:rPr>
                <a:t>Entdecken, was B2B-Käufer </a:t>
              </a:r>
              <a:br>
                <a:rPr lang="en-US" noProof="0">
                  <a:latin typeface="+mj-lt"/>
                </a:rPr>
              </a:br>
              <a:r>
                <a:rPr kumimoji="0" lang="de" i="0" u="none" strike="noStrike" kern="1200" cap="none" spc="0" normalizeH="0" baseline="0" noProof="0">
                  <a:ln>
                    <a:noFill/>
                  </a:ln>
                  <a:effectLst/>
                  <a:uLnTx/>
                  <a:uFillTx/>
                  <a:latin typeface="+mj-lt"/>
                  <a:ea typeface="+mn-ea"/>
                  <a:cs typeface="+mn-cs"/>
                </a:rPr>
                <a:t>seit 2021</a:t>
              </a:r>
              <a:r>
                <a:rPr lang="de" noProof="0">
                  <a:latin typeface="+mj-lt"/>
                </a:rPr>
                <a:t> wollen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Verdana" panose="020B0604030504040204" pitchFamily="34" charset="0"/>
                <a:ea typeface="+mn-ea"/>
                <a:cs typeface="+mn-cs"/>
              </a:endParaRPr>
            </a:p>
          </p:txBody>
        </p:sp>
      </p:grpSp>
    </p:spTree>
    <p:extLst>
      <p:ext uri="{BB962C8B-B14F-4D97-AF65-F5344CB8AC3E}">
        <p14:creationId xmlns:p14="http://schemas.microsoft.com/office/powerpoint/2010/main" val="932040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536FB-FFC2-16E2-85D0-AC1D533EC69F}"/>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87192FF-CBE6-CED7-1BE9-2ACAE9713CE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2965" b="2965"/>
          <a:stretch/>
        </p:blipFill>
        <p:spPr bwMode="auto">
          <a:xfrm>
            <a:off x="4270416" y="582968"/>
            <a:ext cx="7921584" cy="4553884"/>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1DED75E5-F62E-498A-F9FD-96FC584722A6}"/>
              </a:ext>
            </a:extLst>
          </p:cNvPr>
          <p:cNvSpPr>
            <a:spLocks noGrp="1"/>
          </p:cNvSpPr>
          <p:nvPr>
            <p:ph type="body" sz="quarter" idx="11"/>
          </p:nvPr>
        </p:nvSpPr>
        <p:spPr>
          <a:xfrm>
            <a:off x="407988" y="2880789"/>
            <a:ext cx="3579396" cy="3654388"/>
          </a:xfrm>
        </p:spPr>
        <p:txBody>
          <a:bodyPr/>
          <a:lstStyle/>
          <a:p>
            <a:pPr>
              <a:spcBef>
                <a:spcPts val="300"/>
              </a:spcBef>
              <a:spcAft>
                <a:spcPts val="300"/>
              </a:spcAft>
            </a:pPr>
            <a:r>
              <a:rPr lang="de" sz="1600" noProof="0">
                <a:solidFill>
                  <a:schemeClr val="accent4"/>
                </a:solidFill>
              </a:rPr>
              <a:t>In diesem Jahr haben wir</a:t>
            </a:r>
          </a:p>
          <a:p>
            <a:pPr>
              <a:spcBef>
                <a:spcPts val="300"/>
              </a:spcBef>
              <a:spcAft>
                <a:spcPts val="300"/>
              </a:spcAft>
            </a:pPr>
            <a:r>
              <a:rPr lang="de" sz="1800" noProof="0">
                <a:solidFill>
                  <a:schemeClr val="accent4"/>
                </a:solidFill>
                <a:latin typeface="+mj-lt"/>
              </a:rPr>
              <a:t>6.107</a:t>
            </a:r>
            <a:r>
              <a:rPr lang="de" sz="1600" noProof="0">
                <a:solidFill>
                  <a:schemeClr val="accent4"/>
                </a:solidFill>
              </a:rPr>
              <a:t> B2B-Entscheidungsträger</a:t>
            </a:r>
            <a:br>
              <a:rPr lang="en-US" sz="1600" noProof="0">
                <a:solidFill>
                  <a:schemeClr val="accent4"/>
                </a:solidFill>
              </a:rPr>
            </a:br>
            <a:r>
              <a:rPr lang="de" sz="1600" noProof="0">
                <a:solidFill>
                  <a:schemeClr val="accent4"/>
                </a:solidFill>
              </a:rPr>
              <a:t> in </a:t>
            </a:r>
            <a:r>
              <a:rPr lang="de" sz="1800" noProof="0">
                <a:solidFill>
                  <a:schemeClr val="accent4"/>
                </a:solidFill>
                <a:latin typeface="+mj-lt"/>
              </a:rPr>
              <a:t>21</a:t>
            </a:r>
            <a:r>
              <a:rPr lang="de" sz="1800" noProof="0">
                <a:solidFill>
                  <a:schemeClr val="accent4"/>
                </a:solidFill>
              </a:rPr>
              <a:t> </a:t>
            </a:r>
            <a:r>
              <a:rPr lang="de" sz="1600" noProof="0">
                <a:solidFill>
                  <a:schemeClr val="accent4"/>
                </a:solidFill>
              </a:rPr>
              <a:t>Ländern befragt.</a:t>
            </a:r>
          </a:p>
          <a:p>
            <a:pPr>
              <a:spcBef>
                <a:spcPts val="300"/>
              </a:spcBef>
              <a:spcAft>
                <a:spcPts val="300"/>
              </a:spcAft>
            </a:pPr>
            <a:endParaRPr lang="en-US" sz="1000" noProof="0">
              <a:solidFill>
                <a:schemeClr val="accent4"/>
              </a:solidFill>
            </a:endParaRPr>
          </a:p>
          <a:p>
            <a:pPr>
              <a:spcBef>
                <a:spcPts val="300"/>
              </a:spcBef>
              <a:spcAft>
                <a:spcPts val="300"/>
              </a:spcAft>
            </a:pPr>
            <a:r>
              <a:rPr lang="de" sz="1600" noProof="0">
                <a:solidFill>
                  <a:schemeClr val="accent4"/>
                </a:solidFill>
              </a:rPr>
              <a:t>Damit umfasst unsere Umfrage</a:t>
            </a:r>
          </a:p>
          <a:p>
            <a:pPr>
              <a:spcBef>
                <a:spcPts val="300"/>
              </a:spcBef>
              <a:spcAft>
                <a:spcPts val="300"/>
              </a:spcAft>
            </a:pPr>
            <a:r>
              <a:rPr lang="de" sz="1800" noProof="0">
                <a:solidFill>
                  <a:schemeClr val="accent4"/>
                </a:solidFill>
                <a:latin typeface="+mj-lt"/>
              </a:rPr>
              <a:t>16.000+ </a:t>
            </a:r>
            <a:r>
              <a:rPr lang="de" sz="1600" noProof="0">
                <a:solidFill>
                  <a:schemeClr val="accent4"/>
                </a:solidFill>
              </a:rPr>
              <a:t>B2B-Käufer und</a:t>
            </a:r>
          </a:p>
          <a:p>
            <a:pPr>
              <a:spcBef>
                <a:spcPts val="300"/>
              </a:spcBef>
              <a:spcAft>
                <a:spcPts val="300"/>
              </a:spcAft>
            </a:pPr>
            <a:r>
              <a:rPr lang="de" sz="1800" noProof="0">
                <a:solidFill>
                  <a:schemeClr val="accent4"/>
                </a:solidFill>
                <a:latin typeface="+mj-lt"/>
              </a:rPr>
              <a:t>35.000+ </a:t>
            </a:r>
            <a:r>
              <a:rPr lang="de" sz="1600" noProof="0">
                <a:solidFill>
                  <a:schemeClr val="accent4"/>
                </a:solidFill>
              </a:rPr>
              <a:t>Kauferlebnisse.</a:t>
            </a:r>
          </a:p>
          <a:p>
            <a:pPr lvl="0">
              <a:spcBef>
                <a:spcPts val="300"/>
              </a:spcBef>
              <a:spcAft>
                <a:spcPts val="300"/>
              </a:spcAft>
              <a:defRPr/>
            </a:pPr>
            <a:r>
              <a:rPr lang="de" sz="1800">
                <a:solidFill>
                  <a:schemeClr val="accent1"/>
                </a:solidFill>
                <a:latin typeface="Halcom-ExtraBold"/>
              </a:rPr>
              <a:t>2.206 </a:t>
            </a:r>
            <a:r>
              <a:rPr lang="de" sz="1600">
                <a:solidFill>
                  <a:schemeClr val="accent1"/>
                </a:solidFill>
              </a:rPr>
              <a:t>Käufer in DACH</a:t>
            </a:r>
          </a:p>
          <a:p>
            <a:pPr lvl="0">
              <a:spcBef>
                <a:spcPts val="300"/>
              </a:spcBef>
              <a:spcAft>
                <a:spcPts val="300"/>
              </a:spcAft>
              <a:defRPr/>
            </a:pPr>
            <a:r>
              <a:rPr lang="de" sz="1800">
                <a:solidFill>
                  <a:srgbClr val="FE5021"/>
                </a:solidFill>
                <a:latin typeface="Halcom-ExtraBold"/>
              </a:rPr>
              <a:t>3.973</a:t>
            </a:r>
            <a:r>
              <a:rPr lang="de" sz="1600">
                <a:solidFill>
                  <a:srgbClr val="FE5021"/>
                </a:solidFill>
              </a:rPr>
              <a:t> Kauferlebnisse</a:t>
            </a:r>
            <a:endParaRPr lang="en-US" sz="1600" noProof="0">
              <a:solidFill>
                <a:schemeClr val="accent4"/>
              </a:solidFill>
            </a:endParaRPr>
          </a:p>
          <a:p>
            <a:pPr>
              <a:spcBef>
                <a:spcPts val="300"/>
              </a:spcBef>
              <a:spcAft>
                <a:spcPts val="300"/>
              </a:spcAft>
            </a:pPr>
            <a:br>
              <a:rPr lang="en-US" sz="1600" noProof="0">
                <a:solidFill>
                  <a:schemeClr val="accent4"/>
                </a:solidFill>
              </a:rPr>
            </a:br>
            <a:endParaRPr lang="en-US" sz="1600" noProof="0">
              <a:solidFill>
                <a:schemeClr val="accent4"/>
              </a:solidFill>
            </a:endParaRPr>
          </a:p>
          <a:p>
            <a:pPr>
              <a:spcBef>
                <a:spcPts val="300"/>
              </a:spcBef>
              <a:spcAft>
                <a:spcPts val="300"/>
              </a:spcAft>
            </a:pPr>
            <a:endParaRPr lang="en-US" sz="1600" noProof="0">
              <a:solidFill>
                <a:schemeClr val="accent4"/>
              </a:solidFill>
            </a:endParaRPr>
          </a:p>
        </p:txBody>
      </p:sp>
      <p:sp>
        <p:nvSpPr>
          <p:cNvPr id="3" name="Title 2">
            <a:extLst>
              <a:ext uri="{FF2B5EF4-FFF2-40B4-BE49-F238E27FC236}">
                <a16:creationId xmlns:a16="http://schemas.microsoft.com/office/drawing/2014/main" id="{C81D320D-E289-6F21-9DD4-DAA92025BF0A}"/>
              </a:ext>
            </a:extLst>
          </p:cNvPr>
          <p:cNvSpPr>
            <a:spLocks noGrp="1"/>
          </p:cNvSpPr>
          <p:nvPr>
            <p:ph type="title"/>
          </p:nvPr>
        </p:nvSpPr>
        <p:spPr>
          <a:xfrm>
            <a:off x="407989" y="1291636"/>
            <a:ext cx="3504444" cy="452809"/>
          </a:xfrm>
        </p:spPr>
        <p:txBody>
          <a:bodyPr/>
          <a:lstStyle/>
          <a:p>
            <a:r>
              <a:rPr lang="de" sz="2400" noProof="0">
                <a:solidFill>
                  <a:schemeClr val="accent4"/>
                </a:solidFill>
              </a:rPr>
              <a:t>Der globale Benchmark </a:t>
            </a:r>
            <a:br>
              <a:rPr lang="en-US" sz="2400" noProof="0">
                <a:solidFill>
                  <a:schemeClr val="accent4"/>
                </a:solidFill>
              </a:rPr>
            </a:br>
            <a:r>
              <a:rPr lang="de" sz="2400" noProof="0">
                <a:solidFill>
                  <a:schemeClr val="accent4"/>
                </a:solidFill>
              </a:rPr>
              <a:t>für B2B-Kaufverhalten</a:t>
            </a:r>
          </a:p>
        </p:txBody>
      </p:sp>
      <p:grpSp>
        <p:nvGrpSpPr>
          <p:cNvPr id="23" name="Group 22">
            <a:extLst>
              <a:ext uri="{FF2B5EF4-FFF2-40B4-BE49-F238E27FC236}">
                <a16:creationId xmlns:a16="http://schemas.microsoft.com/office/drawing/2014/main" id="{074CE12D-DA54-0EF2-89F6-2E0C69AD6635}"/>
              </a:ext>
            </a:extLst>
          </p:cNvPr>
          <p:cNvGrpSpPr/>
          <p:nvPr/>
        </p:nvGrpSpPr>
        <p:grpSpPr>
          <a:xfrm>
            <a:off x="5801461" y="5136852"/>
            <a:ext cx="4713893" cy="998345"/>
            <a:chOff x="6423950" y="5174107"/>
            <a:chExt cx="4713893" cy="998345"/>
          </a:xfrm>
        </p:grpSpPr>
        <p:pic>
          <p:nvPicPr>
            <p:cNvPr id="7" name="Graphic 6" descr="Gliederung des Rechners">
              <a:extLst>
                <a:ext uri="{FF2B5EF4-FFF2-40B4-BE49-F238E27FC236}">
                  <a16:creationId xmlns:a16="http://schemas.microsoft.com/office/drawing/2014/main" id="{2EA9B09A-F6D5-0563-1033-63DC556026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59612" y="5179141"/>
              <a:ext cx="608676" cy="608676"/>
            </a:xfrm>
            <a:prstGeom prst="rect">
              <a:avLst/>
            </a:prstGeom>
          </p:spPr>
        </p:pic>
        <p:sp>
          <p:nvSpPr>
            <p:cNvPr id="8" name="TextBox 7">
              <a:extLst>
                <a:ext uri="{FF2B5EF4-FFF2-40B4-BE49-F238E27FC236}">
                  <a16:creationId xmlns:a16="http://schemas.microsoft.com/office/drawing/2014/main" id="{5F238F79-C9AE-1052-FFF3-D426359F7ABF}"/>
                </a:ext>
              </a:extLst>
            </p:cNvPr>
            <p:cNvSpPr txBox="1"/>
            <p:nvPr/>
          </p:nvSpPr>
          <p:spPr>
            <a:xfrm>
              <a:off x="6423950" y="5812452"/>
              <a:ext cx="1080000" cy="360000"/>
            </a:xfrm>
            <a:prstGeom prst="rect">
              <a:avLst/>
            </a:prstGeom>
            <a:noFill/>
          </p:spPr>
          <p:txBody>
            <a:bodyPr wrap="none" rtlCol="0">
              <a:noAutofit/>
            </a:bodyPr>
            <a:lstStyle/>
            <a:p>
              <a:pPr algn="ctr">
                <a:lnSpc>
                  <a:spcPts val="1120"/>
                </a:lnSpc>
              </a:pPr>
              <a:r>
                <a:rPr lang="de" sz="1100" noProof="0">
                  <a:solidFill>
                    <a:schemeClr val="accent1"/>
                  </a:solidFill>
                  <a:latin typeface="+mj-lt"/>
                </a:rPr>
                <a:t>Finanz-</a:t>
              </a:r>
            </a:p>
            <a:p>
              <a:pPr algn="ctr">
                <a:lnSpc>
                  <a:spcPts val="1120"/>
                </a:lnSpc>
              </a:pPr>
              <a:r>
                <a:rPr lang="de" sz="1100" noProof="0">
                  <a:solidFill>
                    <a:schemeClr val="accent1"/>
                  </a:solidFill>
                  <a:latin typeface="+mj-lt"/>
                </a:rPr>
                <a:t>dienstleistungen</a:t>
              </a:r>
            </a:p>
          </p:txBody>
        </p:sp>
        <p:pic>
          <p:nvPicPr>
            <p:cNvPr id="13" name="Graphic 12" descr="Laptop-Gliederung">
              <a:extLst>
                <a:ext uri="{FF2B5EF4-FFF2-40B4-BE49-F238E27FC236}">
                  <a16:creationId xmlns:a16="http://schemas.microsoft.com/office/drawing/2014/main" id="{110CA6DF-5099-93BE-23D3-F1BD9A0BE2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69117" y="5174107"/>
              <a:ext cx="618744" cy="618744"/>
            </a:xfrm>
            <a:prstGeom prst="rect">
              <a:avLst/>
            </a:prstGeom>
          </p:spPr>
        </p:pic>
        <p:sp>
          <p:nvSpPr>
            <p:cNvPr id="16" name="TextBox 15">
              <a:extLst>
                <a:ext uri="{FF2B5EF4-FFF2-40B4-BE49-F238E27FC236}">
                  <a16:creationId xmlns:a16="http://schemas.microsoft.com/office/drawing/2014/main" id="{3310A8B1-8F04-96C2-7DB0-126C8AA081A5}"/>
                </a:ext>
              </a:extLst>
            </p:cNvPr>
            <p:cNvSpPr txBox="1"/>
            <p:nvPr/>
          </p:nvSpPr>
          <p:spPr>
            <a:xfrm>
              <a:off x="7635248" y="5812452"/>
              <a:ext cx="1080000" cy="360000"/>
            </a:xfrm>
            <a:prstGeom prst="rect">
              <a:avLst/>
            </a:prstGeom>
            <a:noFill/>
          </p:spPr>
          <p:txBody>
            <a:bodyPr wrap="none" rtlCol="0">
              <a:noAutofit/>
            </a:bodyPr>
            <a:lstStyle/>
            <a:p>
              <a:pPr algn="ctr">
                <a:lnSpc>
                  <a:spcPts val="1120"/>
                </a:lnSpc>
              </a:pPr>
              <a:r>
                <a:rPr lang="de" sz="1100" noProof="0">
                  <a:solidFill>
                    <a:schemeClr val="accent1"/>
                  </a:solidFill>
                  <a:latin typeface="+mj-lt"/>
                </a:rPr>
                <a:t>Technologie</a:t>
              </a:r>
            </a:p>
          </p:txBody>
        </p:sp>
        <p:pic>
          <p:nvPicPr>
            <p:cNvPr id="18" name="Graphic 17" descr="Kalligraphie-Stift-Umriss">
              <a:extLst>
                <a:ext uri="{FF2B5EF4-FFF2-40B4-BE49-F238E27FC236}">
                  <a16:creationId xmlns:a16="http://schemas.microsoft.com/office/drawing/2014/main" id="{A82DF918-63C1-70E7-5FA2-83B31DD8E3E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83974" y="5179141"/>
              <a:ext cx="608676" cy="608676"/>
            </a:xfrm>
            <a:prstGeom prst="rect">
              <a:avLst/>
            </a:prstGeom>
          </p:spPr>
        </p:pic>
        <p:sp>
          <p:nvSpPr>
            <p:cNvPr id="19" name="TextBox 18">
              <a:extLst>
                <a:ext uri="{FF2B5EF4-FFF2-40B4-BE49-F238E27FC236}">
                  <a16:creationId xmlns:a16="http://schemas.microsoft.com/office/drawing/2014/main" id="{E278AA23-C7C9-F68B-A4F6-5F9DEDD444F6}"/>
                </a:ext>
              </a:extLst>
            </p:cNvPr>
            <p:cNvSpPr txBox="1"/>
            <p:nvPr/>
          </p:nvSpPr>
          <p:spPr>
            <a:xfrm>
              <a:off x="8846546" y="5812452"/>
              <a:ext cx="1080000" cy="360000"/>
            </a:xfrm>
            <a:prstGeom prst="rect">
              <a:avLst/>
            </a:prstGeom>
            <a:noFill/>
          </p:spPr>
          <p:txBody>
            <a:bodyPr wrap="none" rtlCol="0">
              <a:noAutofit/>
            </a:bodyPr>
            <a:lstStyle/>
            <a:p>
              <a:pPr algn="ctr">
                <a:lnSpc>
                  <a:spcPts val="1120"/>
                </a:lnSpc>
              </a:pPr>
              <a:r>
                <a:rPr lang="de" sz="1100" noProof="0">
                  <a:solidFill>
                    <a:schemeClr val="accent1"/>
                  </a:solidFill>
                  <a:latin typeface="+mj-lt"/>
                </a:rPr>
                <a:t>Professionelle</a:t>
              </a:r>
              <a:br>
                <a:rPr lang="en-US" sz="1100" noProof="0">
                  <a:solidFill>
                    <a:schemeClr val="accent1"/>
                  </a:solidFill>
                  <a:latin typeface="+mj-lt"/>
                </a:rPr>
              </a:br>
              <a:r>
                <a:rPr lang="de" sz="1100" noProof="0">
                  <a:solidFill>
                    <a:schemeClr val="accent1"/>
                  </a:solidFill>
                  <a:latin typeface="+mj-lt"/>
                </a:rPr>
                <a:t>Dienstleistungen</a:t>
              </a:r>
            </a:p>
          </p:txBody>
        </p:sp>
        <p:pic>
          <p:nvPicPr>
            <p:cNvPr id="21" name="Graphic 20" descr="Fabrikübersicht">
              <a:extLst>
                <a:ext uri="{FF2B5EF4-FFF2-40B4-BE49-F238E27FC236}">
                  <a16:creationId xmlns:a16="http://schemas.microsoft.com/office/drawing/2014/main" id="{F8C64232-83F9-69A2-F2DA-8036B815B9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18951" y="5204587"/>
              <a:ext cx="557784" cy="557784"/>
            </a:xfrm>
            <a:prstGeom prst="rect">
              <a:avLst/>
            </a:prstGeom>
          </p:spPr>
        </p:pic>
        <p:sp>
          <p:nvSpPr>
            <p:cNvPr id="22" name="TextBox 21">
              <a:extLst>
                <a:ext uri="{FF2B5EF4-FFF2-40B4-BE49-F238E27FC236}">
                  <a16:creationId xmlns:a16="http://schemas.microsoft.com/office/drawing/2014/main" id="{A10167C1-A7DF-AD04-C391-A2F5DAFA944D}"/>
                </a:ext>
              </a:extLst>
            </p:cNvPr>
            <p:cNvSpPr txBox="1"/>
            <p:nvPr/>
          </p:nvSpPr>
          <p:spPr>
            <a:xfrm>
              <a:off x="10057843" y="5812452"/>
              <a:ext cx="1080000" cy="360000"/>
            </a:xfrm>
            <a:prstGeom prst="rect">
              <a:avLst/>
            </a:prstGeom>
            <a:noFill/>
          </p:spPr>
          <p:txBody>
            <a:bodyPr wrap="none" rtlCol="0">
              <a:noAutofit/>
            </a:bodyPr>
            <a:lstStyle/>
            <a:p>
              <a:pPr algn="ctr">
                <a:lnSpc>
                  <a:spcPts val="1120"/>
                </a:lnSpc>
              </a:pPr>
              <a:r>
                <a:rPr lang="de" sz="1100" noProof="0">
                  <a:solidFill>
                    <a:schemeClr val="accent1"/>
                  </a:solidFill>
                  <a:latin typeface="+mj-lt"/>
                </a:rPr>
                <a:t>Herstellung</a:t>
              </a:r>
            </a:p>
          </p:txBody>
        </p:sp>
      </p:grpSp>
    </p:spTree>
    <p:extLst>
      <p:ext uri="{BB962C8B-B14F-4D97-AF65-F5344CB8AC3E}">
        <p14:creationId xmlns:p14="http://schemas.microsoft.com/office/powerpoint/2010/main" val="3999371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2BFB-5565-8452-4491-F1EFEC586DFE}"/>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03BD7FD1-F016-4CF0-B6D3-5FDC83A8BD2A}"/>
              </a:ext>
            </a:extLst>
          </p:cNvPr>
          <p:cNvSpPr>
            <a:spLocks noGrp="1"/>
          </p:cNvSpPr>
          <p:nvPr>
            <p:ph type="body" idx="1"/>
          </p:nvPr>
        </p:nvSpPr>
        <p:spPr>
          <a:xfrm>
            <a:off x="516644" y="1232452"/>
            <a:ext cx="10836818" cy="360000"/>
          </a:xfrm>
        </p:spPr>
        <p:txBody>
          <a:bodyPr/>
          <a:lstStyle/>
          <a:p>
            <a:pPr algn="l"/>
            <a:r>
              <a:rPr lang="de" sz="1600" noProof="0"/>
              <a:t>Wir zeigen Ihnen, worauf Sie sich konzentrieren sollten und welche Maßnahmen wirken.</a:t>
            </a:r>
          </a:p>
        </p:txBody>
      </p:sp>
      <p:sp>
        <p:nvSpPr>
          <p:cNvPr id="13" name="Title 12">
            <a:extLst>
              <a:ext uri="{FF2B5EF4-FFF2-40B4-BE49-F238E27FC236}">
                <a16:creationId xmlns:a16="http://schemas.microsoft.com/office/drawing/2014/main" id="{E4528CF6-EE16-D6DE-268A-2CBCF28D025E}"/>
              </a:ext>
            </a:extLst>
          </p:cNvPr>
          <p:cNvSpPr>
            <a:spLocks noGrp="1"/>
          </p:cNvSpPr>
          <p:nvPr>
            <p:ph type="title"/>
          </p:nvPr>
        </p:nvSpPr>
        <p:spPr>
          <a:xfrm>
            <a:off x="410627" y="364850"/>
            <a:ext cx="10836819" cy="982687"/>
          </a:xfrm>
        </p:spPr>
        <p:txBody>
          <a:bodyPr anchor="ctr">
            <a:noAutofit/>
          </a:bodyPr>
          <a:lstStyle/>
          <a:p>
            <a:pPr algn="l"/>
            <a:r>
              <a:rPr lang="de" noProof="0"/>
              <a:t>In diesem Jahr haben wir die Leistung von mehr als 170 Marken bewertet</a:t>
            </a:r>
          </a:p>
        </p:txBody>
      </p:sp>
      <p:sp>
        <p:nvSpPr>
          <p:cNvPr id="12" name="TextBox 11">
            <a:extLst>
              <a:ext uri="{FF2B5EF4-FFF2-40B4-BE49-F238E27FC236}">
                <a16:creationId xmlns:a16="http://schemas.microsoft.com/office/drawing/2014/main" id="{0A0010DC-9BC6-5893-AB85-3D78991EC1A3}"/>
              </a:ext>
            </a:extLst>
          </p:cNvPr>
          <p:cNvSpPr txBox="1"/>
          <p:nvPr/>
        </p:nvSpPr>
        <p:spPr>
          <a:xfrm>
            <a:off x="1981201" y="4595442"/>
            <a:ext cx="8638378" cy="1384995"/>
          </a:xfrm>
          <a:prstGeom prst="rect">
            <a:avLst/>
          </a:prstGeom>
          <a:noFill/>
        </p:spPr>
        <p:txBody>
          <a:bodyPr wrap="square">
            <a:spAutoFit/>
          </a:bodyPr>
          <a:lstStyle/>
          <a:p>
            <a:pPr marL="0" marR="0" lvl="0" indent="0" algn="ctr" defTabSz="914400" rtl="0" eaLnBrk="1" fontAlgn="auto" latinLnBrk="0" hangingPunct="1">
              <a:spcAft>
                <a:spcPts val="0"/>
              </a:spcAft>
              <a:buClrTx/>
              <a:buSzTx/>
              <a:buFont typeface="Arial" panose="020B0604020202020204" pitchFamily="34" charset="0"/>
              <a:buNone/>
              <a:tabLst/>
              <a:defRPr/>
            </a:pPr>
            <a:r>
              <a:rPr kumimoji="0" lang="de" sz="1400" u="none" strike="noStrike" kern="1200" cap="none" spc="0" normalizeH="0" baseline="0" noProof="0">
                <a:ln>
                  <a:noFill/>
                </a:ln>
                <a:solidFill>
                  <a:srgbClr val="000000"/>
                </a:solidFill>
                <a:effectLst/>
                <a:uLnTx/>
                <a:uFillTx/>
                <a:ea typeface="+mn-ea"/>
                <a:cs typeface="+mn-cs"/>
              </a:rPr>
              <a:t>Der Superpowers-Index berücksichtigt kulturelle Faktoren und ermöglicht so Vergleiche</a:t>
            </a:r>
          </a:p>
          <a:p>
            <a:pPr marL="0" marR="0" lvl="0" indent="0" algn="ctr" defTabSz="914400" rtl="0" eaLnBrk="1" fontAlgn="auto" latinLnBrk="0" hangingPunct="1">
              <a:spcAft>
                <a:spcPts val="0"/>
              </a:spcAft>
              <a:buClrTx/>
              <a:buSzTx/>
              <a:buFont typeface="Arial" panose="020B0604020202020204" pitchFamily="34" charset="0"/>
              <a:buNone/>
              <a:tabLst/>
              <a:defRPr/>
            </a:pPr>
            <a:r>
              <a:rPr kumimoji="0" lang="de" sz="1400" u="none" strike="noStrike" kern="1200" cap="none" spc="0" normalizeH="0" baseline="0" noProof="0">
                <a:ln>
                  <a:noFill/>
                </a:ln>
                <a:solidFill>
                  <a:srgbClr val="000000"/>
                </a:solidFill>
                <a:effectLst/>
                <a:uLnTx/>
                <a:uFillTx/>
                <a:ea typeface="+mn-ea"/>
                <a:cs typeface="+mn-cs"/>
              </a:rPr>
              <a:t>zwischen Ländern, Branchen und Unternehmen.</a:t>
            </a:r>
          </a:p>
          <a:p>
            <a:pPr marL="0" marR="0" lvl="0" indent="0" algn="ctr" defTabSz="914400" rtl="0" eaLnBrk="1" fontAlgn="auto" latinLnBrk="0" hangingPunct="1">
              <a:spcAft>
                <a:spcPts val="0"/>
              </a:spcAft>
              <a:buClrTx/>
              <a:buSzTx/>
              <a:buFont typeface="Arial" panose="020B0604020202020204" pitchFamily="34" charset="0"/>
              <a:buNone/>
              <a:tabLst/>
              <a:defRPr/>
            </a:pPr>
            <a:endParaRPr lang="en-US" sz="1400" noProof="0">
              <a:solidFill>
                <a:srgbClr val="000000"/>
              </a:solidFill>
            </a:endParaRPr>
          </a:p>
          <a:p>
            <a:pPr marL="0" marR="0" lvl="0" indent="0" algn="ctr" defTabSz="914400" rtl="0" eaLnBrk="1" fontAlgn="auto" latinLnBrk="0" hangingPunct="1">
              <a:spcAft>
                <a:spcPts val="0"/>
              </a:spcAft>
              <a:buClrTx/>
              <a:buSzTx/>
              <a:buFont typeface="Arial" panose="020B0604020202020204" pitchFamily="34" charset="0"/>
              <a:buNone/>
              <a:tabLst/>
              <a:defRPr/>
            </a:pPr>
            <a:endParaRPr kumimoji="0" lang="en-US" sz="1400" u="none" strike="noStrike" kern="1200" cap="none" spc="0" normalizeH="0" baseline="0" noProof="0">
              <a:ln>
                <a:noFill/>
              </a:ln>
              <a:solidFill>
                <a:srgbClr val="000000"/>
              </a:solidFill>
              <a:effectLst/>
              <a:uLnTx/>
              <a:uFillTx/>
              <a:ea typeface="+mn-ea"/>
              <a:cs typeface="+mn-cs"/>
            </a:endParaRPr>
          </a:p>
          <a:p>
            <a:pPr algn="ctr">
              <a:defRPr/>
            </a:pPr>
            <a:r>
              <a:rPr lang="de" sz="1400" noProof="0"/>
              <a:t>Der durchschnittliche SPI-Wert aller Marken im Jahr 2025 liegt global bei 73.</a:t>
            </a:r>
            <a:endParaRPr lang="en-US" sz="1400">
              <a:solidFill>
                <a:srgbClr val="000000"/>
              </a:solidFill>
            </a:endParaRPr>
          </a:p>
          <a:p>
            <a:pPr algn="ctr">
              <a:defRPr/>
            </a:pPr>
            <a:r>
              <a:rPr lang="de" sz="1400" noProof="0">
                <a:solidFill>
                  <a:srgbClr val="000000"/>
                </a:solidFill>
              </a:rPr>
              <a:t>DACH – 72.</a:t>
            </a:r>
            <a:endParaRPr lang="en-US" sz="1400" noProof="0"/>
          </a:p>
        </p:txBody>
      </p:sp>
      <p:graphicFrame>
        <p:nvGraphicFramePr>
          <p:cNvPr id="15" name="Table 14">
            <a:extLst>
              <a:ext uri="{FF2B5EF4-FFF2-40B4-BE49-F238E27FC236}">
                <a16:creationId xmlns:a16="http://schemas.microsoft.com/office/drawing/2014/main" id="{0F7144D8-CA3A-35D4-9FC2-DA0424669348}"/>
              </a:ext>
            </a:extLst>
          </p:cNvPr>
          <p:cNvGraphicFramePr>
            <a:graphicFrameLocks noGrp="1"/>
          </p:cNvGraphicFramePr>
          <p:nvPr>
            <p:extLst>
              <p:ext uri="{D42A27DB-BD31-4B8C-83A1-F6EECF244321}">
                <p14:modId xmlns:p14="http://schemas.microsoft.com/office/powerpoint/2010/main" val="3853340976"/>
              </p:ext>
            </p:extLst>
          </p:nvPr>
        </p:nvGraphicFramePr>
        <p:xfrm>
          <a:off x="539578" y="2401813"/>
          <a:ext cx="10080000" cy="1800000"/>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1437138345"/>
                    </a:ext>
                  </a:extLst>
                </a:gridCol>
                <a:gridCol w="1440000">
                  <a:extLst>
                    <a:ext uri="{9D8B030D-6E8A-4147-A177-3AD203B41FA5}">
                      <a16:colId xmlns:a16="http://schemas.microsoft.com/office/drawing/2014/main" val="2529481089"/>
                    </a:ext>
                  </a:extLst>
                </a:gridCol>
                <a:gridCol w="1440000">
                  <a:extLst>
                    <a:ext uri="{9D8B030D-6E8A-4147-A177-3AD203B41FA5}">
                      <a16:colId xmlns:a16="http://schemas.microsoft.com/office/drawing/2014/main" val="3249107641"/>
                    </a:ext>
                  </a:extLst>
                </a:gridCol>
                <a:gridCol w="1440000">
                  <a:extLst>
                    <a:ext uri="{9D8B030D-6E8A-4147-A177-3AD203B41FA5}">
                      <a16:colId xmlns:a16="http://schemas.microsoft.com/office/drawing/2014/main" val="1822783839"/>
                    </a:ext>
                  </a:extLst>
                </a:gridCol>
                <a:gridCol w="1440000">
                  <a:extLst>
                    <a:ext uri="{9D8B030D-6E8A-4147-A177-3AD203B41FA5}">
                      <a16:colId xmlns:a16="http://schemas.microsoft.com/office/drawing/2014/main" val="1129183326"/>
                    </a:ext>
                  </a:extLst>
                </a:gridCol>
                <a:gridCol w="1440000">
                  <a:extLst>
                    <a:ext uri="{9D8B030D-6E8A-4147-A177-3AD203B41FA5}">
                      <a16:colId xmlns:a16="http://schemas.microsoft.com/office/drawing/2014/main" val="253375226"/>
                    </a:ext>
                  </a:extLst>
                </a:gridCol>
                <a:gridCol w="1440000">
                  <a:extLst>
                    <a:ext uri="{9D8B030D-6E8A-4147-A177-3AD203B41FA5}">
                      <a16:colId xmlns:a16="http://schemas.microsoft.com/office/drawing/2014/main" val="4005624178"/>
                    </a:ext>
                  </a:extLst>
                </a:gridCol>
              </a:tblGrid>
              <a:tr h="830765">
                <a:tc>
                  <a:txBody>
                    <a:bodyPr/>
                    <a:lstStyle/>
                    <a:p>
                      <a:pPr algn="ctr"/>
                      <a:r>
                        <a:rPr lang="de" sz="1400" noProof="0">
                          <a:solidFill>
                            <a:schemeClr val="tx1"/>
                          </a:solidFill>
                          <a:latin typeface="+mj-lt"/>
                        </a:rPr>
                        <a:t>Stufe</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noFill/>
                  </a:tcPr>
                </a:tc>
                <a:tc>
                  <a:txBody>
                    <a:bodyPr/>
                    <a:lstStyle/>
                    <a:p>
                      <a:pPr algn="ctr"/>
                      <a:r>
                        <a:rPr lang="de" sz="1400" noProof="0">
                          <a:latin typeface="+mj-lt"/>
                        </a:rPr>
                        <a:t>Außerge-</a:t>
                      </a:r>
                    </a:p>
                    <a:p>
                      <a:pPr algn="ctr"/>
                      <a:r>
                        <a:rPr lang="de" sz="1400" noProof="0">
                          <a:latin typeface="+mj-lt"/>
                        </a:rPr>
                        <a:t>wöhnlich</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rgbClr val="00B050"/>
                    </a:solidFill>
                  </a:tcPr>
                </a:tc>
                <a:tc>
                  <a:txBody>
                    <a:bodyPr/>
                    <a:lstStyle/>
                    <a:p>
                      <a:pPr algn="ctr"/>
                      <a:r>
                        <a:rPr lang="de" sz="1400" noProof="0">
                          <a:solidFill>
                            <a:schemeClr val="tx1"/>
                          </a:solidFill>
                          <a:latin typeface="+mj-lt"/>
                        </a:rPr>
                        <a:t>Sehr stark</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rgbClr val="92D050"/>
                    </a:solidFill>
                  </a:tcPr>
                </a:tc>
                <a:tc>
                  <a:txBody>
                    <a:bodyPr/>
                    <a:lstStyle/>
                    <a:p>
                      <a:pPr algn="ctr"/>
                      <a:r>
                        <a:rPr lang="de" sz="1400" noProof="0">
                          <a:solidFill>
                            <a:schemeClr val="tx1"/>
                          </a:solidFill>
                          <a:latin typeface="+mj-lt"/>
                        </a:rPr>
                        <a:t>Stark</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rgbClr val="92D050">
                        <a:alpha val="32681"/>
                      </a:srgbClr>
                    </a:solidFill>
                  </a:tcPr>
                </a:tc>
                <a:tc>
                  <a:txBody>
                    <a:bodyPr/>
                    <a:lstStyle/>
                    <a:p>
                      <a:pPr algn="ctr"/>
                      <a:r>
                        <a:rPr lang="de" sz="1400" noProof="0">
                          <a:solidFill>
                            <a:schemeClr val="tx1"/>
                          </a:solidFill>
                          <a:latin typeface="+mj-lt"/>
                        </a:rPr>
                        <a:t>Gut</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rgbClr val="FFC000"/>
                    </a:solidFill>
                  </a:tcPr>
                </a:tc>
                <a:tc>
                  <a:txBody>
                    <a:bodyPr/>
                    <a:lstStyle/>
                    <a:p>
                      <a:pPr algn="ctr"/>
                      <a:r>
                        <a:rPr lang="de" sz="1400" noProof="0">
                          <a:solidFill>
                            <a:schemeClr val="tx1"/>
                          </a:solidFill>
                          <a:latin typeface="+mj-lt"/>
                        </a:rPr>
                        <a:t>Durchschnitt</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1">
                        <a:lumMod val="60000"/>
                        <a:lumOff val="40000"/>
                      </a:schemeClr>
                    </a:solidFill>
                  </a:tcPr>
                </a:tc>
                <a:tc>
                  <a:txBody>
                    <a:bodyPr/>
                    <a:lstStyle/>
                    <a:p>
                      <a:pPr algn="ctr"/>
                      <a:r>
                        <a:rPr lang="de" sz="1400" noProof="0">
                          <a:latin typeface="+mj-lt"/>
                        </a:rPr>
                        <a:t>Schlecht</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rgbClr val="FF0000"/>
                    </a:solidFill>
                  </a:tcPr>
                </a:tc>
                <a:extLst>
                  <a:ext uri="{0D108BD9-81ED-4DB2-BD59-A6C34878D82A}">
                    <a16:rowId xmlns:a16="http://schemas.microsoft.com/office/drawing/2014/main" val="1712013091"/>
                  </a:ext>
                </a:extLst>
              </a:tr>
              <a:tr h="969235">
                <a:tc>
                  <a:txBody>
                    <a:bodyPr/>
                    <a:lstStyle/>
                    <a:p>
                      <a:pPr algn="ctr"/>
                      <a:r>
                        <a:rPr lang="de" sz="1400" noProof="0">
                          <a:latin typeface="+mj-lt"/>
                        </a:rPr>
                        <a:t>SPI-Indexwertung</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noFill/>
                  </a:tcPr>
                </a:tc>
                <a:tc>
                  <a:txBody>
                    <a:bodyPr/>
                    <a:lstStyle/>
                    <a:p>
                      <a:pPr algn="ctr"/>
                      <a:r>
                        <a:rPr lang="de" sz="1400" noProof="0">
                          <a:latin typeface="+mj-lt"/>
                        </a:rPr>
                        <a:t>&gt;90</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tc>
                  <a:txBody>
                    <a:bodyPr/>
                    <a:lstStyle/>
                    <a:p>
                      <a:pPr algn="ctr"/>
                      <a:r>
                        <a:rPr lang="de" sz="1400" noProof="0">
                          <a:latin typeface="+mj-lt"/>
                        </a:rPr>
                        <a:t>85-90</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tc>
                  <a:txBody>
                    <a:bodyPr/>
                    <a:lstStyle/>
                    <a:p>
                      <a:pPr algn="ctr"/>
                      <a:r>
                        <a:rPr lang="de" sz="1400" noProof="0">
                          <a:latin typeface="+mj-lt"/>
                        </a:rPr>
                        <a:t>80-85</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tc>
                  <a:txBody>
                    <a:bodyPr/>
                    <a:lstStyle/>
                    <a:p>
                      <a:pPr algn="ctr"/>
                      <a:r>
                        <a:rPr lang="de" sz="1400" noProof="0">
                          <a:latin typeface="+mj-lt"/>
                        </a:rPr>
                        <a:t>70-80</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tc>
                  <a:txBody>
                    <a:bodyPr/>
                    <a:lstStyle/>
                    <a:p>
                      <a:pPr algn="ctr"/>
                      <a:r>
                        <a:rPr lang="de" sz="1400" noProof="0">
                          <a:latin typeface="+mj-lt"/>
                        </a:rPr>
                        <a:t>60-70</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tc>
                  <a:txBody>
                    <a:bodyPr/>
                    <a:lstStyle/>
                    <a:p>
                      <a:pPr algn="ctr"/>
                      <a:r>
                        <a:rPr lang="de" sz="1400" noProof="0">
                          <a:latin typeface="+mj-lt"/>
                        </a:rPr>
                        <a:t>&lt;60</a:t>
                      </a:r>
                    </a:p>
                  </a:txBody>
                  <a:tcPr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58000"/>
                      </a:schemeClr>
                    </a:solidFill>
                  </a:tcPr>
                </a:tc>
                <a:extLst>
                  <a:ext uri="{0D108BD9-81ED-4DB2-BD59-A6C34878D82A}">
                    <a16:rowId xmlns:a16="http://schemas.microsoft.com/office/drawing/2014/main" val="1378012190"/>
                  </a:ext>
                </a:extLst>
              </a:tr>
            </a:tbl>
          </a:graphicData>
        </a:graphic>
      </p:graphicFrame>
      <p:sp>
        <p:nvSpPr>
          <p:cNvPr id="16" name="TextBox 15">
            <a:extLst>
              <a:ext uri="{FF2B5EF4-FFF2-40B4-BE49-F238E27FC236}">
                <a16:creationId xmlns:a16="http://schemas.microsoft.com/office/drawing/2014/main" id="{A4CE61DD-80D7-BABD-F8EC-7D1BFFB2A855}"/>
              </a:ext>
            </a:extLst>
          </p:cNvPr>
          <p:cNvSpPr txBox="1"/>
          <p:nvPr/>
        </p:nvSpPr>
        <p:spPr>
          <a:xfrm>
            <a:off x="1981200" y="1970064"/>
            <a:ext cx="8638379" cy="360000"/>
          </a:xfrm>
          <a:prstGeom prst="rect">
            <a:avLst/>
          </a:prstGeom>
          <a:noFill/>
        </p:spPr>
        <p:txBody>
          <a:bodyPr wrap="square">
            <a:spAutoFit/>
          </a:bodyPr>
          <a:lstStyle/>
          <a:p>
            <a:pPr algn="ctr"/>
            <a:r>
              <a:rPr lang="de" noProof="0">
                <a:latin typeface="+mj-lt"/>
              </a:rPr>
              <a:t>Der Superpowers Index Score</a:t>
            </a:r>
            <a:endParaRPr lang="en-US" sz="1600" noProof="0">
              <a:latin typeface="+mj-lt"/>
            </a:endParaRPr>
          </a:p>
        </p:txBody>
      </p:sp>
    </p:spTree>
    <p:extLst>
      <p:ext uri="{BB962C8B-B14F-4D97-AF65-F5344CB8AC3E}">
        <p14:creationId xmlns:p14="http://schemas.microsoft.com/office/powerpoint/2010/main" val="364322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6E5"/>
        </a:solidFill>
        <a:effectLst/>
      </p:bgPr>
    </p:bg>
    <p:spTree>
      <p:nvGrpSpPr>
        <p:cNvPr id="1" name="">
          <a:extLst>
            <a:ext uri="{FF2B5EF4-FFF2-40B4-BE49-F238E27FC236}">
              <a16:creationId xmlns:a16="http://schemas.microsoft.com/office/drawing/2014/main" id="{CC8C0088-B053-A0CF-A50D-D7C4EC6455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827336-B3F8-FC29-41F1-F3D287384112}"/>
              </a:ext>
            </a:extLst>
          </p:cNvPr>
          <p:cNvSpPr txBox="1"/>
          <p:nvPr/>
        </p:nvSpPr>
        <p:spPr>
          <a:xfrm>
            <a:off x="2315008" y="5831813"/>
            <a:ext cx="7561985" cy="551946"/>
          </a:xfrm>
          <a:prstGeom prst="rect">
            <a:avLst/>
          </a:prstGeom>
          <a:noFill/>
        </p:spPr>
        <p:txBody>
          <a:bodyPr wrap="square" lIns="0" rIns="0">
            <a:sp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de-DE" sz="1400" u="none" strike="noStrike" kern="1200" cap="none" spc="0" normalizeH="0" baseline="0" noProof="0">
                <a:ln>
                  <a:noFill/>
                </a:ln>
                <a:solidFill>
                  <a:srgbClr val="000000"/>
                </a:solidFill>
                <a:effectLst/>
                <a:uLnTx/>
                <a:uFillTx/>
                <a:ea typeface="+mn-ea"/>
                <a:cs typeface="+mn-cs"/>
              </a:rPr>
              <a:t>Auch unter Berücksichtigung weiterer Faktoren, die den Wert eines Geschäfts beeinflussen können.</a:t>
            </a:r>
            <a:endParaRPr kumimoji="0" lang="de" sz="1400" u="none" strike="noStrike" kern="1200" cap="none" spc="0" normalizeH="0" baseline="0" noProof="0">
              <a:ln>
                <a:noFill/>
              </a:ln>
              <a:solidFill>
                <a:srgbClr val="000000"/>
              </a:solidFill>
              <a:effectLst/>
              <a:uLnTx/>
              <a:uFillTx/>
              <a:ea typeface="+mn-ea"/>
              <a:cs typeface="+mn-cs"/>
            </a:endParaRPr>
          </a:p>
        </p:txBody>
      </p:sp>
      <p:sp>
        <p:nvSpPr>
          <p:cNvPr id="8" name="Text Placeholder 7">
            <a:extLst>
              <a:ext uri="{FF2B5EF4-FFF2-40B4-BE49-F238E27FC236}">
                <a16:creationId xmlns:a16="http://schemas.microsoft.com/office/drawing/2014/main" id="{61CCB8C6-7DA1-8323-496C-A18E2F4920AA}"/>
              </a:ext>
            </a:extLst>
          </p:cNvPr>
          <p:cNvSpPr>
            <a:spLocks noGrp="1"/>
          </p:cNvSpPr>
          <p:nvPr>
            <p:ph type="body" idx="1"/>
          </p:nvPr>
        </p:nvSpPr>
        <p:spPr/>
        <p:txBody>
          <a:bodyPr/>
          <a:lstStyle/>
          <a:p>
            <a:pPr algn="ctr"/>
            <a:r>
              <a:rPr lang="de-DE" sz="1800" kern="1200" noProof="0">
                <a:latin typeface="+mj-lt"/>
              </a:rPr>
              <a:t>Ein höherer </a:t>
            </a:r>
            <a:r>
              <a:rPr lang="de-DE" sz="1800" kern="1200" noProof="0" err="1">
                <a:latin typeface="+mj-lt"/>
              </a:rPr>
              <a:t>Superpowers</a:t>
            </a:r>
            <a:r>
              <a:rPr lang="de-DE" sz="1800" kern="1200" noProof="0">
                <a:latin typeface="+mj-lt"/>
              </a:rPr>
              <a:t>-Index-Wert geht mit besseren Geschäftsergebnissen einher</a:t>
            </a:r>
            <a:endParaRPr lang="en-US" noProof="0">
              <a:latin typeface="+mj-lt"/>
            </a:endParaRPr>
          </a:p>
        </p:txBody>
      </p:sp>
      <p:sp>
        <p:nvSpPr>
          <p:cNvPr id="13" name="Title 12">
            <a:extLst>
              <a:ext uri="{FF2B5EF4-FFF2-40B4-BE49-F238E27FC236}">
                <a16:creationId xmlns:a16="http://schemas.microsoft.com/office/drawing/2014/main" id="{6F5C8332-2FD0-6C43-AD0A-8EF1ED3DBD3C}"/>
              </a:ext>
            </a:extLst>
          </p:cNvPr>
          <p:cNvSpPr>
            <a:spLocks noGrp="1"/>
          </p:cNvSpPr>
          <p:nvPr>
            <p:ph type="title"/>
          </p:nvPr>
        </p:nvSpPr>
        <p:spPr/>
        <p:txBody>
          <a:bodyPr/>
          <a:lstStyle/>
          <a:p>
            <a:r>
              <a:rPr lang="de" noProof="0"/>
              <a:t>Das ist wichtig</a:t>
            </a:r>
          </a:p>
        </p:txBody>
      </p:sp>
      <p:grpSp>
        <p:nvGrpSpPr>
          <p:cNvPr id="4" name="Group 3">
            <a:extLst>
              <a:ext uri="{FF2B5EF4-FFF2-40B4-BE49-F238E27FC236}">
                <a16:creationId xmlns:a16="http://schemas.microsoft.com/office/drawing/2014/main" id="{1B709892-8F4A-7559-D633-EEA880197110}"/>
              </a:ext>
            </a:extLst>
          </p:cNvPr>
          <p:cNvGrpSpPr/>
          <p:nvPr/>
        </p:nvGrpSpPr>
        <p:grpSpPr>
          <a:xfrm>
            <a:off x="1981202" y="2129302"/>
            <a:ext cx="8108314" cy="3227306"/>
            <a:chOff x="6166064" y="2697446"/>
            <a:chExt cx="5780253" cy="2300681"/>
          </a:xfrm>
        </p:grpSpPr>
        <p:sp>
          <p:nvSpPr>
            <p:cNvPr id="5" name="Oval 4">
              <a:extLst>
                <a:ext uri="{FF2B5EF4-FFF2-40B4-BE49-F238E27FC236}">
                  <a16:creationId xmlns:a16="http://schemas.microsoft.com/office/drawing/2014/main" id="{BC852F48-AD47-0849-82AD-8F94430B4940}"/>
                </a:ext>
              </a:extLst>
            </p:cNvPr>
            <p:cNvSpPr/>
            <p:nvPr/>
          </p:nvSpPr>
          <p:spPr>
            <a:xfrm>
              <a:off x="9645636" y="2697446"/>
              <a:ext cx="2300681" cy="2300681"/>
            </a:xfrm>
            <a:prstGeom prst="ellipse">
              <a:avLst/>
            </a:prstGeom>
            <a:solidFill>
              <a:schemeClr val="bg1">
                <a:alpha val="3957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noProof="0"/>
            </a:p>
          </p:txBody>
        </p:sp>
        <p:sp>
          <p:nvSpPr>
            <p:cNvPr id="6" name="Oval 5">
              <a:extLst>
                <a:ext uri="{FF2B5EF4-FFF2-40B4-BE49-F238E27FC236}">
                  <a16:creationId xmlns:a16="http://schemas.microsoft.com/office/drawing/2014/main" id="{F363C8F2-541B-3537-9900-688305B19C8E}"/>
                </a:ext>
              </a:extLst>
            </p:cNvPr>
            <p:cNvSpPr/>
            <p:nvPr/>
          </p:nvSpPr>
          <p:spPr>
            <a:xfrm>
              <a:off x="6270399" y="2697446"/>
              <a:ext cx="2300681" cy="2300681"/>
            </a:xfrm>
            <a:prstGeom prst="ellipse">
              <a:avLst/>
            </a:prstGeom>
            <a:solidFill>
              <a:schemeClr val="bg1">
                <a:alpha val="3957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noProof="0"/>
            </a:p>
          </p:txBody>
        </p:sp>
        <p:sp>
          <p:nvSpPr>
            <p:cNvPr id="7" name="TextBox 6">
              <a:extLst>
                <a:ext uri="{FF2B5EF4-FFF2-40B4-BE49-F238E27FC236}">
                  <a16:creationId xmlns:a16="http://schemas.microsoft.com/office/drawing/2014/main" id="{27C0D9C9-6A7F-478C-502C-1BB7088B1420}"/>
                </a:ext>
              </a:extLst>
            </p:cNvPr>
            <p:cNvSpPr txBox="1"/>
            <p:nvPr/>
          </p:nvSpPr>
          <p:spPr>
            <a:xfrm>
              <a:off x="6166064" y="3278422"/>
              <a:ext cx="2578530" cy="123672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 b="0" i="0" u="none" strike="noStrike" kern="1200" cap="none" spc="0" normalizeH="0" baseline="0" noProof="0">
                  <a:ln>
                    <a:noFill/>
                  </a:ln>
                  <a:effectLst/>
                  <a:uLnTx/>
                  <a:uFillTx/>
                  <a:ea typeface="+mn-ea"/>
                  <a:cs typeface="+mn-cs"/>
                </a:rPr>
                <a:t>Eine Verbesserung des Superpowers </a:t>
              </a:r>
              <a:br>
                <a:rPr kumimoji="0" lang="en-US" sz="1600" b="1" i="0" u="none" strike="noStrike" kern="1200" cap="none" spc="0" normalizeH="0" baseline="0" noProof="0">
                  <a:ln>
                    <a:noFill/>
                  </a:ln>
                  <a:solidFill>
                    <a:schemeClr val="accent1"/>
                  </a:solidFill>
                  <a:effectLst/>
                  <a:uLnTx/>
                  <a:uFillTx/>
                  <a:latin typeface="Halcom-ExtraBold" panose="020F0302020204030204"/>
                  <a:ea typeface="+mn-ea"/>
                  <a:cs typeface="+mn-cs"/>
                </a:rPr>
              </a:br>
              <a:r>
                <a:rPr kumimoji="0" lang="de" b="0" i="0" u="none" strike="noStrike" kern="1200" cap="none" spc="0" normalizeH="0" baseline="0" noProof="0">
                  <a:ln>
                    <a:noFill/>
                  </a:ln>
                  <a:effectLst/>
                  <a:uLnTx/>
                  <a:uFillTx/>
                  <a:ea typeface="+mn-ea"/>
                  <a:cs typeface="+mn-cs"/>
                </a:rPr>
                <a:t>Index um </a:t>
              </a:r>
              <a:br>
                <a:rPr kumimoji="0" lang="en-US" b="0" i="0" u="none" strike="noStrike" kern="1200" cap="none" spc="0" normalizeH="0" baseline="0" noProof="0">
                  <a:ln>
                    <a:noFill/>
                  </a:ln>
                  <a:effectLst/>
                  <a:uLnTx/>
                  <a:uFillTx/>
                  <a:ea typeface="+mn-ea"/>
                  <a:cs typeface="+mn-cs"/>
                </a:rPr>
              </a:br>
              <a:r>
                <a:rPr kumimoji="0" lang="de" sz="2800" i="0" u="none" strike="noStrike" kern="1200" cap="none" spc="0" normalizeH="0" baseline="0" noProof="0">
                  <a:ln>
                    <a:noFill/>
                  </a:ln>
                  <a:solidFill>
                    <a:schemeClr val="accent1"/>
                  </a:solidFill>
                  <a:effectLst/>
                  <a:uLnTx/>
                  <a:uFillTx/>
                  <a:latin typeface="+mj-lt"/>
                  <a:ea typeface="+mn-ea"/>
                  <a:cs typeface="+mn-cs"/>
                </a:rPr>
                <a:t>10 Punkte</a:t>
              </a:r>
              <a:br>
                <a:rPr kumimoji="0" lang="en-US" b="0" i="0" u="none" strike="noStrike" kern="1200" cap="none" spc="0" normalizeH="0" baseline="0" noProof="0">
                  <a:ln>
                    <a:noFill/>
                  </a:ln>
                  <a:effectLst/>
                  <a:uLnTx/>
                  <a:uFillTx/>
                  <a:ea typeface="+mn-ea"/>
                  <a:cs typeface="+mn-cs"/>
                </a:rPr>
              </a:br>
              <a:r>
                <a:rPr kumimoji="0" lang="de" sz="1600" b="1" i="0" u="none" strike="noStrike" kern="1200" cap="none" spc="0" normalizeH="0" baseline="0" noProof="0">
                  <a:ln>
                    <a:noFill/>
                  </a:ln>
                  <a:solidFill>
                    <a:schemeClr val="accent1"/>
                  </a:solidFill>
                  <a:effectLst/>
                  <a:uLnTx/>
                  <a:uFillTx/>
                  <a:latin typeface="Halcom-ExtraBold" panose="020F0302020204030204"/>
                  <a:ea typeface="+mn-ea"/>
                  <a:cs typeface="+mn-cs"/>
                </a:rPr>
                <a:t> </a:t>
              </a:r>
              <a:endParaRPr kumimoji="0" lang="en-US" sz="1600" b="0" i="0" u="none" strike="noStrike" kern="1200" cap="none" spc="0" normalizeH="0" baseline="0" noProof="0">
                <a:ln>
                  <a:noFill/>
                </a:ln>
                <a:effectLst/>
                <a:uLnTx/>
                <a:uFillTx/>
                <a:ea typeface="+mn-ea"/>
                <a:cs typeface="+mn-cs"/>
              </a:endParaRPr>
            </a:p>
          </p:txBody>
        </p:sp>
        <p:sp>
          <p:nvSpPr>
            <p:cNvPr id="9" name="TextBox 8">
              <a:extLst>
                <a:ext uri="{FF2B5EF4-FFF2-40B4-BE49-F238E27FC236}">
                  <a16:creationId xmlns:a16="http://schemas.microsoft.com/office/drawing/2014/main" id="{1CABC168-9DE3-782C-BACF-5D8E7EAE2005}"/>
                </a:ext>
              </a:extLst>
            </p:cNvPr>
            <p:cNvSpPr txBox="1"/>
            <p:nvPr/>
          </p:nvSpPr>
          <p:spPr>
            <a:xfrm>
              <a:off x="9672988" y="3266356"/>
              <a:ext cx="2245978" cy="1162861"/>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i="0" u="none" strike="noStrike" kern="1200" cap="none" spc="0" normalizeH="0" baseline="0" noProof="0">
                  <a:ln>
                    <a:noFill/>
                  </a:ln>
                  <a:effectLst/>
                  <a:uLnTx/>
                  <a:uFillTx/>
                  <a:latin typeface="Halcom-Book (Body)"/>
                </a:rPr>
                <a:t>Durchschnittlich</a:t>
              </a:r>
              <a:endParaRPr kumimoji="0" lang="de-DE" sz="2800" i="0" u="none" strike="noStrike" kern="1200" cap="none" spc="0" normalizeH="0" baseline="0" noProof="0">
                <a:ln>
                  <a:noFill/>
                </a:ln>
                <a:effectLst/>
                <a:uLnTx/>
                <a:uFillTx/>
                <a:latin typeface="Halcom-Book (Body)"/>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a:ln>
                    <a:noFill/>
                  </a:ln>
                  <a:solidFill>
                    <a:schemeClr val="accent1"/>
                  </a:solidFill>
                  <a:effectLst/>
                  <a:uLnTx/>
                  <a:uFillTx/>
                  <a:latin typeface="+mj-lt"/>
                  <a:ea typeface="+mn-ea"/>
                  <a:cs typeface="+mn-cs"/>
                </a:rPr>
                <a:t>+14 % höherer Auftragswert*</a:t>
              </a:r>
              <a:br>
                <a:rPr kumimoji="0" lang="de-DE" sz="1200" b="0" i="0" u="none" strike="noStrike" kern="1200" cap="none" spc="0" normalizeH="0" baseline="0" noProof="0">
                  <a:ln>
                    <a:noFill/>
                  </a:ln>
                  <a:solidFill>
                    <a:schemeClr val="accent1"/>
                  </a:solidFill>
                  <a:effectLst/>
                  <a:uLnTx/>
                  <a:uFillTx/>
                  <a:latin typeface="Halcom-ExtraBold" panose="020F0302020204030204"/>
                  <a:ea typeface="+mn-ea"/>
                  <a:cs typeface="+mn-cs"/>
                </a:rPr>
              </a:br>
              <a:r>
                <a:rPr kumimoji="0" lang="de-DE" b="0" i="0" u="none" strike="noStrike" kern="1200" cap="none" spc="0" normalizeH="0" baseline="0" noProof="0">
                  <a:ln>
                    <a:noFill/>
                  </a:ln>
                  <a:effectLst/>
                  <a:uLnTx/>
                  <a:uFillTx/>
                  <a:ea typeface="+mn-ea"/>
                  <a:cs typeface="+mn-cs"/>
                </a:rPr>
                <a:t>pro Verkaufschance</a:t>
              </a:r>
              <a:endParaRPr kumimoji="0" lang="de-DE" sz="1600" b="0" i="0" u="none" strike="noStrike" kern="1200" cap="none" spc="0" normalizeH="0" baseline="0" noProof="0">
                <a:ln>
                  <a:noFill/>
                </a:ln>
                <a:effectLst/>
                <a:uLnTx/>
                <a:uFillTx/>
                <a:ea typeface="+mn-ea"/>
                <a:cs typeface="+mn-cs"/>
              </a:endParaRPr>
            </a:p>
          </p:txBody>
        </p:sp>
        <p:sp>
          <p:nvSpPr>
            <p:cNvPr id="10" name="Isosceles Triangle 8">
              <a:extLst>
                <a:ext uri="{FF2B5EF4-FFF2-40B4-BE49-F238E27FC236}">
                  <a16:creationId xmlns:a16="http://schemas.microsoft.com/office/drawing/2014/main" id="{2DB3CD6B-7C2B-51D2-4FA0-4CC0FFA3D0DF}"/>
                </a:ext>
              </a:extLst>
            </p:cNvPr>
            <p:cNvSpPr/>
            <p:nvPr/>
          </p:nvSpPr>
          <p:spPr>
            <a:xfrm rot="16200000" flipV="1">
              <a:off x="8856264" y="3630461"/>
              <a:ext cx="504190" cy="434647"/>
            </a:xfrm>
            <a:prstGeom prst="triangle">
              <a:avLst/>
            </a:prstGeom>
            <a:solidFill>
              <a:srgbClr val="30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6757D"/>
                </a:solidFill>
                <a:effectLst/>
                <a:uLnTx/>
                <a:uFillTx/>
                <a:latin typeface="Proxima Nova"/>
                <a:ea typeface="+mn-ea"/>
                <a:cs typeface="+mn-cs"/>
              </a:endParaRPr>
            </a:p>
          </p:txBody>
        </p:sp>
      </p:grpSp>
      <p:sp>
        <p:nvSpPr>
          <p:cNvPr id="2" name="TextBox 1">
            <a:extLst>
              <a:ext uri="{FF2B5EF4-FFF2-40B4-BE49-F238E27FC236}">
                <a16:creationId xmlns:a16="http://schemas.microsoft.com/office/drawing/2014/main" id="{0CB50B3D-9FEB-5435-4333-ADE6491E3BB4}"/>
              </a:ext>
            </a:extLst>
          </p:cNvPr>
          <p:cNvSpPr txBox="1"/>
          <p:nvPr/>
        </p:nvSpPr>
        <p:spPr>
          <a:xfrm>
            <a:off x="1981202" y="6484427"/>
            <a:ext cx="10210798" cy="314958"/>
          </a:xfrm>
          <a:prstGeom prst="rect">
            <a:avLst/>
          </a:prstGeom>
          <a:noFill/>
        </p:spPr>
        <p:txBody>
          <a:bodyPr wrap="none" lIns="36000" tIns="36000" rIns="36000" bIns="3600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 sz="800" b="0" i="0" u="none" strike="noStrike" kern="1200" cap="none" spc="0" normalizeH="0" baseline="0" noProof="0">
                <a:ln>
                  <a:noFill/>
                </a:ln>
                <a:solidFill>
                  <a:srgbClr val="000000"/>
                </a:solidFill>
                <a:effectLst/>
                <a:uLnTx/>
                <a:uFillTx/>
                <a:ea typeface="+mn-ea"/>
                <a:cs typeface="+mn-cs"/>
              </a:rPr>
              <a:t>B2B-Superkräfte-Index 2025</a:t>
            </a:r>
            <a:endParaRPr lang="de" sz="800">
              <a:solidFill>
                <a:srgbClr val="000000"/>
              </a:solidFil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de" sz="800" b="0" i="0" u="none" strike="noStrike" kern="1200" cap="none" spc="0" normalizeH="0" baseline="0" noProof="0">
                <a:ln>
                  <a:noFill/>
                </a:ln>
                <a:solidFill>
                  <a:srgbClr val="000000"/>
                </a:solidFill>
                <a:effectLst/>
                <a:uLnTx/>
                <a:uFillTx/>
                <a:ea typeface="+mn-ea"/>
                <a:cs typeface="+mn-cs"/>
              </a:rPr>
              <a:t>*</a:t>
            </a:r>
            <a:r>
              <a:rPr kumimoji="0" lang="de-DE" sz="800" b="0" i="0" u="none" strike="noStrike" kern="1200" cap="none" spc="0" normalizeH="0" baseline="0" noProof="0">
                <a:ln>
                  <a:noFill/>
                </a:ln>
                <a:solidFill>
                  <a:srgbClr val="000000"/>
                </a:solidFill>
                <a:effectLst/>
                <a:uLnTx/>
                <a:uFillTx/>
                <a:ea typeface="+mn-ea"/>
                <a:cs typeface="+mn-cs"/>
              </a:rPr>
              <a:t>Basierend auf einem Regressionsmodell, das die </a:t>
            </a:r>
            <a:r>
              <a:rPr kumimoji="0" lang="de-DE" sz="800" b="0" i="0" u="none" strike="noStrike" kern="1200" cap="none" spc="0" normalizeH="0" baseline="0" noProof="0" err="1">
                <a:ln>
                  <a:noFill/>
                </a:ln>
                <a:solidFill>
                  <a:srgbClr val="000000"/>
                </a:solidFill>
                <a:effectLst/>
                <a:uLnTx/>
                <a:uFillTx/>
                <a:ea typeface="+mn-ea"/>
                <a:cs typeface="+mn-cs"/>
              </a:rPr>
              <a:t>Superpowers</a:t>
            </a:r>
            <a:r>
              <a:rPr kumimoji="0" lang="de-DE" sz="800" b="0" i="0" u="none" strike="noStrike" kern="1200" cap="none" spc="0" normalizeH="0" baseline="0" noProof="0">
                <a:ln>
                  <a:noFill/>
                </a:ln>
                <a:solidFill>
                  <a:srgbClr val="000000"/>
                </a:solidFill>
                <a:effectLst/>
                <a:uLnTx/>
                <a:uFillTx/>
                <a:ea typeface="+mn-ea"/>
                <a:cs typeface="+mn-cs"/>
              </a:rPr>
              <a:t>-Index-Werte mit dem Vertragswert über einen Zeitraum von zwei Jahren verknüpft. </a:t>
            </a:r>
          </a:p>
          <a:p>
            <a:pPr marR="0" lvl="0" defTabSz="914400" rtl="0" eaLnBrk="1" fontAlgn="auto" latinLnBrk="0" hangingPunct="1">
              <a:lnSpc>
                <a:spcPct val="100000"/>
              </a:lnSpc>
              <a:spcBef>
                <a:spcPts val="0"/>
              </a:spcBef>
              <a:spcAft>
                <a:spcPts val="0"/>
              </a:spcAft>
              <a:buClrTx/>
              <a:buSzTx/>
              <a:tabLst/>
              <a:defRPr/>
            </a:pPr>
            <a:r>
              <a:rPr kumimoji="0" lang="de-DE" sz="800" b="0" i="0" u="none" strike="noStrike" kern="1200" cap="none" spc="0" normalizeH="0" baseline="0" noProof="0">
                <a:ln>
                  <a:noFill/>
                </a:ln>
                <a:solidFill>
                  <a:srgbClr val="000000"/>
                </a:solidFill>
                <a:effectLst/>
                <a:uLnTx/>
                <a:uFillTx/>
                <a:ea typeface="+mn-ea"/>
                <a:cs typeface="+mn-cs"/>
              </a:rPr>
              <a:t>Kontrolliert wurden unter anderem Unternehmensgröße, Land, Einkaufskategorie und Kaufsituation.</a:t>
            </a:r>
            <a:endParaRPr kumimoji="0" lang="de" sz="8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22380299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7753-FCC5-1BF7-E1FE-79CC90917478}"/>
            </a:ext>
          </a:extLst>
        </p:cNvPr>
        <p:cNvGrpSpPr/>
        <p:nvPr/>
      </p:nvGrpSpPr>
      <p:grpSpPr>
        <a:xfrm>
          <a:off x="0" y="0"/>
          <a:ext cx="0" cy="0"/>
          <a:chOff x="0" y="0"/>
          <a:chExt cx="0" cy="0"/>
        </a:xfrm>
      </p:grpSpPr>
      <p:pic>
        <p:nvPicPr>
          <p:cNvPr id="36" name="Picture Placeholder 35">
            <a:extLst>
              <a:ext uri="{FF2B5EF4-FFF2-40B4-BE49-F238E27FC236}">
                <a16:creationId xmlns:a16="http://schemas.microsoft.com/office/drawing/2014/main" id="{FB6BA220-271C-A6ED-F395-8BACD5728A7B}"/>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7813" b="7813"/>
          <a:stretch>
            <a:fillRect/>
          </a:stretch>
        </p:blipFill>
        <p:spPr>
          <a:xfrm>
            <a:off x="0" y="0"/>
            <a:ext cx="12192000" cy="6858000"/>
          </a:xfrm>
        </p:spPr>
      </p:pic>
      <p:pic>
        <p:nvPicPr>
          <p:cNvPr id="4" name="Picture 3" descr="Eine Person, die auf einem Hügel steht und die Arme in die Luft hebt&#10;&#10;KI-generierte Inhalte könnten falsch sein.">
            <a:extLst>
              <a:ext uri="{FF2B5EF4-FFF2-40B4-BE49-F238E27FC236}">
                <a16:creationId xmlns:a16="http://schemas.microsoft.com/office/drawing/2014/main" id="{AB5E69E7-C666-5B65-B434-66405587FA44}"/>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val="0"/>
              </a:ext>
            </a:extLst>
          </a:blip>
          <a:srcRect r="9287"/>
          <a:stretch>
            <a:fillRect/>
          </a:stretch>
        </p:blipFill>
        <p:spPr>
          <a:xfrm>
            <a:off x="-71217" y="-154816"/>
            <a:ext cx="12263217" cy="7012816"/>
          </a:xfrm>
          <a:prstGeom prst="rect">
            <a:avLst/>
          </a:prstGeom>
        </p:spPr>
      </p:pic>
      <p:sp>
        <p:nvSpPr>
          <p:cNvPr id="24" name="TextBox 23">
            <a:extLst>
              <a:ext uri="{FF2B5EF4-FFF2-40B4-BE49-F238E27FC236}">
                <a16:creationId xmlns:a16="http://schemas.microsoft.com/office/drawing/2014/main" id="{02D790FF-3F6B-3E8C-AF86-86D285278DB0}"/>
              </a:ext>
            </a:extLst>
          </p:cNvPr>
          <p:cNvSpPr txBox="1"/>
          <p:nvPr/>
        </p:nvSpPr>
        <p:spPr>
          <a:xfrm>
            <a:off x="1621104" y="2397948"/>
            <a:ext cx="8949792"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de-DE" sz="3600" i="0" u="none" strike="noStrike" kern="1200" cap="none" spc="0" normalizeH="0" baseline="0" noProof="0">
                <a:ln>
                  <a:noFill/>
                </a:ln>
                <a:solidFill>
                  <a:schemeClr val="bg1"/>
                </a:solidFill>
                <a:effectLst/>
                <a:uLnTx/>
                <a:uFillTx/>
                <a:cs typeface="Archivo Black" pitchFamily="2" charset="77"/>
              </a:rPr>
              <a:t>Im Zeitalter des </a:t>
            </a:r>
            <a:r>
              <a:rPr kumimoji="0" lang="de-DE" sz="3600" b="1" i="0" u="none" strike="noStrike" kern="1200" cap="none" spc="0" normalizeH="0" baseline="0" noProof="0">
                <a:ln>
                  <a:noFill/>
                </a:ln>
                <a:solidFill>
                  <a:schemeClr val="bg1"/>
                </a:solidFill>
                <a:effectLst/>
                <a:uLnTx/>
                <a:uFillTx/>
                <a:latin typeface="+mj-lt"/>
                <a:cs typeface="Archivo Black" pitchFamily="2" charset="77"/>
              </a:rPr>
              <a:t>KI-gestützten</a:t>
            </a:r>
            <a:r>
              <a:rPr kumimoji="0" lang="de-DE" sz="3600" i="0" u="none" strike="noStrike" kern="1200" cap="none" spc="0" normalizeH="0" baseline="0" noProof="0">
                <a:ln>
                  <a:noFill/>
                </a:ln>
                <a:solidFill>
                  <a:schemeClr val="bg1"/>
                </a:solidFill>
                <a:effectLst/>
                <a:uLnTx/>
                <a:uFillTx/>
                <a:latin typeface="+mj-lt"/>
                <a:cs typeface="Archivo Black" pitchFamily="2" charset="77"/>
              </a:rPr>
              <a:t> </a:t>
            </a:r>
            <a:r>
              <a:rPr kumimoji="0" lang="de-DE" sz="3600" b="1" i="0" u="none" strike="noStrike" kern="1200" cap="none" spc="0" normalizeH="0" baseline="0" noProof="0">
                <a:ln>
                  <a:noFill/>
                </a:ln>
                <a:solidFill>
                  <a:schemeClr val="bg1"/>
                </a:solidFill>
                <a:effectLst/>
                <a:uLnTx/>
                <a:uFillTx/>
                <a:latin typeface="+mj-lt"/>
                <a:cs typeface="Archivo Black" pitchFamily="2" charset="77"/>
              </a:rPr>
              <a:t>Käufers</a:t>
            </a:r>
            <a:r>
              <a:rPr kumimoji="0" lang="de-DE" sz="3600" i="0" u="none" strike="noStrike" kern="1200" cap="none" spc="0" normalizeH="0" baseline="0" noProof="0">
                <a:ln>
                  <a:noFill/>
                </a:ln>
                <a:solidFill>
                  <a:schemeClr val="bg1"/>
                </a:solidFill>
                <a:effectLst/>
                <a:uLnTx/>
                <a:uFillTx/>
                <a:cs typeface="Archivo Black" pitchFamily="2" charset="77"/>
              </a:rPr>
              <a:t>: Was zeichnet </a:t>
            </a:r>
            <a:r>
              <a:rPr kumimoji="0" lang="de-DE" sz="3600" b="1" i="0" u="none" strike="noStrike" kern="1200" cap="none" spc="0" normalizeH="0" baseline="0" noProof="0">
                <a:ln>
                  <a:noFill/>
                </a:ln>
                <a:solidFill>
                  <a:schemeClr val="bg1"/>
                </a:solidFill>
                <a:effectLst/>
                <a:uLnTx/>
                <a:uFillTx/>
                <a:latin typeface="+mj-lt"/>
                <a:cs typeface="Archivo Black" pitchFamily="2" charset="77"/>
              </a:rPr>
              <a:t>erfolgreiche Marken</a:t>
            </a:r>
            <a:r>
              <a:rPr kumimoji="0" lang="de-DE" sz="3600" i="0" u="none" strike="noStrike" kern="1200" cap="none" spc="0" normalizeH="0" baseline="0" noProof="0">
                <a:ln>
                  <a:noFill/>
                </a:ln>
                <a:solidFill>
                  <a:schemeClr val="bg1"/>
                </a:solidFill>
                <a:effectLst/>
                <a:uLnTx/>
                <a:uFillTx/>
                <a:latin typeface="+mj-lt"/>
                <a:cs typeface="Archivo Black" pitchFamily="2" charset="77"/>
              </a:rPr>
              <a:t> </a:t>
            </a:r>
            <a:r>
              <a:rPr kumimoji="0" lang="de-DE" sz="3600" i="0" u="none" strike="noStrike" kern="1200" cap="none" spc="0" normalizeH="0" baseline="0" noProof="0">
                <a:ln>
                  <a:noFill/>
                </a:ln>
                <a:solidFill>
                  <a:schemeClr val="bg1"/>
                </a:solidFill>
                <a:effectLst/>
                <a:uLnTx/>
                <a:uFillTx/>
                <a:cs typeface="Archivo Black" pitchFamily="2" charset="77"/>
              </a:rPr>
              <a:t>aus?</a:t>
            </a:r>
            <a:endParaRPr kumimoji="0" lang="en-US" sz="2000" i="0" u="none" strike="noStrike" kern="1200" cap="none" spc="0" normalizeH="0" baseline="0" noProof="0">
              <a:ln>
                <a:noFill/>
              </a:ln>
              <a:solidFill>
                <a:schemeClr val="bg1"/>
              </a:solidFill>
              <a:effectLst/>
              <a:uLnTx/>
              <a:uFillTx/>
              <a:cs typeface="Archivo Black" pitchFamily="2" charset="77"/>
            </a:endParaRPr>
          </a:p>
        </p:txBody>
      </p:sp>
      <p:pic>
        <p:nvPicPr>
          <p:cNvPr id="66" name="Graphic 65">
            <a:extLst>
              <a:ext uri="{FF2B5EF4-FFF2-40B4-BE49-F238E27FC236}">
                <a16:creationId xmlns:a16="http://schemas.microsoft.com/office/drawing/2014/main" id="{083B18ED-C629-275E-19DD-AA47362007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90156" y="6301111"/>
            <a:ext cx="1074099" cy="139983"/>
          </a:xfrm>
          <a:prstGeom prst="rect">
            <a:avLst/>
          </a:prstGeom>
        </p:spPr>
      </p:pic>
      <p:pic>
        <p:nvPicPr>
          <p:cNvPr id="2" name="Picture 1" descr="Ein schwarz-weißes Logo&#10;&#10;KI-generierte Inhalte könnten falsch sein.">
            <a:extLst>
              <a:ext uri="{FF2B5EF4-FFF2-40B4-BE49-F238E27FC236}">
                <a16:creationId xmlns:a16="http://schemas.microsoft.com/office/drawing/2014/main" id="{74C1AEC0-F773-CAD8-CAF7-9C4847AAF066}"/>
              </a:ext>
            </a:extLst>
          </p:cNvPr>
          <p:cNvPicPr>
            <a:picLocks noChangeAspect="1"/>
          </p:cNvPicPr>
          <p:nvPr/>
        </p:nvPicPr>
        <p:blipFill>
          <a:blip r:embed="rId7"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spTree>
    <p:extLst>
      <p:ext uri="{BB962C8B-B14F-4D97-AF65-F5344CB8AC3E}">
        <p14:creationId xmlns:p14="http://schemas.microsoft.com/office/powerpoint/2010/main" val="521543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194D-0831-3C3A-A472-CF903B09FEFA}"/>
            </a:ext>
          </a:extLst>
        </p:cNvPr>
        <p:cNvGrpSpPr/>
        <p:nvPr/>
      </p:nvGrpSpPr>
      <p:grpSpPr>
        <a:xfrm>
          <a:off x="0" y="0"/>
          <a:ext cx="0" cy="0"/>
          <a:chOff x="0" y="0"/>
          <a:chExt cx="0" cy="0"/>
        </a:xfrm>
      </p:grpSpPr>
      <p:pic>
        <p:nvPicPr>
          <p:cNvPr id="5" name="Picture 4" descr="Blaue und rote Linien auf schwarzem Hintergrund&#10;&#10;KI-generierte Inhalte könnten falsch sein.">
            <a:extLst>
              <a:ext uri="{FF2B5EF4-FFF2-40B4-BE49-F238E27FC236}">
                <a16:creationId xmlns:a16="http://schemas.microsoft.com/office/drawing/2014/main" id="{2FE28BB4-92F4-29CA-F361-68B63D222B07}"/>
              </a:ext>
            </a:extLst>
          </p:cNvPr>
          <p:cNvPicPr>
            <a:picLocks noChangeAspect="1"/>
          </p:cNvPicPr>
          <p:nvPr/>
        </p:nvPicPr>
        <p:blipFill>
          <a:blip r:embed="rId3">
            <a:extLst>
              <a:ext uri="{28A0092B-C50C-407E-A947-70E740481C1C}">
                <a14:useLocalDpi xmlns:a14="http://schemas.microsoft.com/office/drawing/2010/main" val="0"/>
              </a:ext>
            </a:extLst>
          </a:blip>
          <a:srcRect t="36409" b="33056"/>
          <a:stretch>
            <a:fillRect/>
          </a:stretch>
        </p:blipFill>
        <p:spPr>
          <a:xfrm>
            <a:off x="0" y="2861733"/>
            <a:ext cx="12192000" cy="2094148"/>
          </a:xfrm>
          <a:prstGeom prst="rect">
            <a:avLst/>
          </a:prstGeom>
        </p:spPr>
      </p:pic>
      <p:sp>
        <p:nvSpPr>
          <p:cNvPr id="2" name="Title 1">
            <a:extLst>
              <a:ext uri="{FF2B5EF4-FFF2-40B4-BE49-F238E27FC236}">
                <a16:creationId xmlns:a16="http://schemas.microsoft.com/office/drawing/2014/main" id="{9171E3F9-DC4C-C575-538C-8AD931522A83}"/>
              </a:ext>
            </a:extLst>
          </p:cNvPr>
          <p:cNvSpPr>
            <a:spLocks noGrp="1"/>
          </p:cNvSpPr>
          <p:nvPr>
            <p:ph type="title"/>
          </p:nvPr>
        </p:nvSpPr>
        <p:spPr/>
        <p:txBody>
          <a:bodyPr/>
          <a:lstStyle/>
          <a:p>
            <a:r>
              <a:rPr lang="de" noProof="0"/>
              <a:t>Drei Trends, die das KI-Zeitalter prägen</a:t>
            </a:r>
          </a:p>
        </p:txBody>
      </p:sp>
      <p:grpSp>
        <p:nvGrpSpPr>
          <p:cNvPr id="7" name="Group 6">
            <a:extLst>
              <a:ext uri="{FF2B5EF4-FFF2-40B4-BE49-F238E27FC236}">
                <a16:creationId xmlns:a16="http://schemas.microsoft.com/office/drawing/2014/main" id="{39516C3A-333D-FC6D-469D-A9AEA5BA976D}"/>
              </a:ext>
            </a:extLst>
          </p:cNvPr>
          <p:cNvGrpSpPr/>
          <p:nvPr/>
        </p:nvGrpSpPr>
        <p:grpSpPr>
          <a:xfrm>
            <a:off x="960364" y="2221202"/>
            <a:ext cx="2880000" cy="2880000"/>
            <a:chOff x="960364" y="2221202"/>
            <a:chExt cx="2880000" cy="2880000"/>
          </a:xfrm>
        </p:grpSpPr>
        <p:sp>
          <p:nvSpPr>
            <p:cNvPr id="8" name="Oval 7">
              <a:extLst>
                <a:ext uri="{FF2B5EF4-FFF2-40B4-BE49-F238E27FC236}">
                  <a16:creationId xmlns:a16="http://schemas.microsoft.com/office/drawing/2014/main" id="{EFC85EEC-411A-5C50-5269-3CA362E2CA0B}"/>
                </a:ext>
              </a:extLst>
            </p:cNvPr>
            <p:cNvSpPr/>
            <p:nvPr/>
          </p:nvSpPr>
          <p:spPr>
            <a:xfrm>
              <a:off x="960364" y="2221202"/>
              <a:ext cx="2880000" cy="2880000"/>
            </a:xfrm>
            <a:prstGeom prst="ellipse">
              <a:avLst/>
            </a:prstGeom>
            <a:solidFill>
              <a:schemeClr val="tx2"/>
            </a:solidFill>
            <a:ln w="38100">
              <a:noFill/>
            </a:ln>
            <a:effectLst>
              <a:glow rad="415718">
                <a:schemeClr val="bg2">
                  <a:lumMod val="50000"/>
                  <a:alpha val="20934"/>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12" name="Oval 11">
              <a:extLst>
                <a:ext uri="{FF2B5EF4-FFF2-40B4-BE49-F238E27FC236}">
                  <a16:creationId xmlns:a16="http://schemas.microsoft.com/office/drawing/2014/main" id="{B3F93126-4F7B-208A-CBB9-F9B9A1770749}"/>
                </a:ext>
              </a:extLst>
            </p:cNvPr>
            <p:cNvSpPr/>
            <p:nvPr/>
          </p:nvSpPr>
          <p:spPr>
            <a:xfrm>
              <a:off x="1102374" y="2359901"/>
              <a:ext cx="2595979" cy="2595979"/>
            </a:xfrm>
            <a:prstGeom prst="ellipse">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grpSp>
        <p:nvGrpSpPr>
          <p:cNvPr id="15" name="Group 14">
            <a:extLst>
              <a:ext uri="{FF2B5EF4-FFF2-40B4-BE49-F238E27FC236}">
                <a16:creationId xmlns:a16="http://schemas.microsoft.com/office/drawing/2014/main" id="{D3E73C47-38DC-63C4-D9F0-9579F8158224}"/>
              </a:ext>
            </a:extLst>
          </p:cNvPr>
          <p:cNvGrpSpPr/>
          <p:nvPr/>
        </p:nvGrpSpPr>
        <p:grpSpPr>
          <a:xfrm>
            <a:off x="4656000" y="2221202"/>
            <a:ext cx="2880000" cy="2880000"/>
            <a:chOff x="960364" y="2221202"/>
            <a:chExt cx="2880000" cy="2880000"/>
          </a:xfrm>
        </p:grpSpPr>
        <p:sp>
          <p:nvSpPr>
            <p:cNvPr id="16" name="Oval 15">
              <a:extLst>
                <a:ext uri="{FF2B5EF4-FFF2-40B4-BE49-F238E27FC236}">
                  <a16:creationId xmlns:a16="http://schemas.microsoft.com/office/drawing/2014/main" id="{AF6DD8DD-BB40-AB85-809A-466FE43701D1}"/>
                </a:ext>
              </a:extLst>
            </p:cNvPr>
            <p:cNvSpPr/>
            <p:nvPr/>
          </p:nvSpPr>
          <p:spPr>
            <a:xfrm>
              <a:off x="960364" y="2221202"/>
              <a:ext cx="2880000" cy="2880000"/>
            </a:xfrm>
            <a:prstGeom prst="ellipse">
              <a:avLst/>
            </a:prstGeom>
            <a:solidFill>
              <a:schemeClr val="tx2"/>
            </a:solidFill>
            <a:ln w="38100">
              <a:noFill/>
            </a:ln>
            <a:effectLst>
              <a:glow rad="406400">
                <a:schemeClr val="bg2">
                  <a:lumMod val="50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17" name="Oval 16">
              <a:extLst>
                <a:ext uri="{FF2B5EF4-FFF2-40B4-BE49-F238E27FC236}">
                  <a16:creationId xmlns:a16="http://schemas.microsoft.com/office/drawing/2014/main" id="{CEDBE78F-248E-4F10-1297-7E230DA50CB8}"/>
                </a:ext>
              </a:extLst>
            </p:cNvPr>
            <p:cNvSpPr/>
            <p:nvPr/>
          </p:nvSpPr>
          <p:spPr>
            <a:xfrm>
              <a:off x="1102374" y="2359901"/>
              <a:ext cx="2595979" cy="2595979"/>
            </a:xfrm>
            <a:prstGeom prst="ellipse">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grpSp>
        <p:nvGrpSpPr>
          <p:cNvPr id="18" name="Group 17">
            <a:extLst>
              <a:ext uri="{FF2B5EF4-FFF2-40B4-BE49-F238E27FC236}">
                <a16:creationId xmlns:a16="http://schemas.microsoft.com/office/drawing/2014/main" id="{674F2188-1481-44B5-A81A-F5D893357020}"/>
              </a:ext>
            </a:extLst>
          </p:cNvPr>
          <p:cNvGrpSpPr/>
          <p:nvPr/>
        </p:nvGrpSpPr>
        <p:grpSpPr>
          <a:xfrm>
            <a:off x="8351636" y="2221202"/>
            <a:ext cx="2880000" cy="2880000"/>
            <a:chOff x="960364" y="2221202"/>
            <a:chExt cx="2880000" cy="2880000"/>
          </a:xfrm>
        </p:grpSpPr>
        <p:sp>
          <p:nvSpPr>
            <p:cNvPr id="22" name="Oval 21">
              <a:extLst>
                <a:ext uri="{FF2B5EF4-FFF2-40B4-BE49-F238E27FC236}">
                  <a16:creationId xmlns:a16="http://schemas.microsoft.com/office/drawing/2014/main" id="{5BADFEB1-D995-4FF2-1349-67188ED54CF8}"/>
                </a:ext>
              </a:extLst>
            </p:cNvPr>
            <p:cNvSpPr/>
            <p:nvPr/>
          </p:nvSpPr>
          <p:spPr>
            <a:xfrm>
              <a:off x="960364" y="2221202"/>
              <a:ext cx="2880000" cy="2880000"/>
            </a:xfrm>
            <a:prstGeom prst="ellipse">
              <a:avLst/>
            </a:prstGeom>
            <a:solidFill>
              <a:schemeClr val="tx2"/>
            </a:solidFill>
            <a:ln w="38100">
              <a:noFill/>
            </a:ln>
            <a:effectLst>
              <a:glow rad="406400">
                <a:schemeClr val="bg2">
                  <a:lumMod val="50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23" name="Oval 22">
              <a:extLst>
                <a:ext uri="{FF2B5EF4-FFF2-40B4-BE49-F238E27FC236}">
                  <a16:creationId xmlns:a16="http://schemas.microsoft.com/office/drawing/2014/main" id="{C8C5FFAC-AFBC-7C99-853B-08961DDF7141}"/>
                </a:ext>
              </a:extLst>
            </p:cNvPr>
            <p:cNvSpPr/>
            <p:nvPr/>
          </p:nvSpPr>
          <p:spPr>
            <a:xfrm>
              <a:off x="1102374" y="2359901"/>
              <a:ext cx="2595979" cy="2595979"/>
            </a:xfrm>
            <a:prstGeom prst="ellipse">
              <a:avLst/>
            </a:prstGeom>
            <a:no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sp>
        <p:nvSpPr>
          <p:cNvPr id="24" name="TextBox 23">
            <a:extLst>
              <a:ext uri="{FF2B5EF4-FFF2-40B4-BE49-F238E27FC236}">
                <a16:creationId xmlns:a16="http://schemas.microsoft.com/office/drawing/2014/main" id="{7631BB36-F433-8AB9-0D44-F578A70D0F4C}"/>
              </a:ext>
            </a:extLst>
          </p:cNvPr>
          <p:cNvSpPr txBox="1"/>
          <p:nvPr/>
        </p:nvSpPr>
        <p:spPr>
          <a:xfrm>
            <a:off x="8565190" y="3061038"/>
            <a:ext cx="2452893" cy="1200329"/>
          </a:xfrm>
          <a:prstGeom prst="rect">
            <a:avLst/>
          </a:prstGeom>
          <a:noFill/>
        </p:spPr>
        <p:txBody>
          <a:bodyPr wrap="square">
            <a:spAutoFit/>
          </a:bodyPr>
          <a:lstStyle/>
          <a:p>
            <a:pPr algn="ctr">
              <a:spcAft>
                <a:spcPts val="800"/>
              </a:spcAft>
              <a:defRPr/>
            </a:pPr>
            <a:r>
              <a:rPr lang="de" sz="2400" noProof="0">
                <a:solidFill>
                  <a:schemeClr val="accent3"/>
                </a:solidFill>
                <a:latin typeface="+mj-lt"/>
              </a:rPr>
              <a:t>#3 </a:t>
            </a:r>
            <a:r>
              <a:rPr lang="de-DE" sz="2400" noProof="0">
                <a:solidFill>
                  <a:schemeClr val="bg1"/>
                </a:solidFill>
                <a:latin typeface="+mj-lt"/>
              </a:rPr>
              <a:t>Einfachheit schafft den Vorsprung</a:t>
            </a:r>
            <a:endParaRPr lang="de" sz="2400" noProof="0">
              <a:solidFill>
                <a:schemeClr val="bg1"/>
              </a:solidFill>
              <a:latin typeface="+mj-lt"/>
            </a:endParaRPr>
          </a:p>
        </p:txBody>
      </p:sp>
      <p:sp>
        <p:nvSpPr>
          <p:cNvPr id="25" name="TextBox 24">
            <a:extLst>
              <a:ext uri="{FF2B5EF4-FFF2-40B4-BE49-F238E27FC236}">
                <a16:creationId xmlns:a16="http://schemas.microsoft.com/office/drawing/2014/main" id="{F45C0A8F-01DA-18BE-7F14-4E566DC7DA27}"/>
              </a:ext>
            </a:extLst>
          </p:cNvPr>
          <p:cNvSpPr txBox="1"/>
          <p:nvPr/>
        </p:nvSpPr>
        <p:spPr>
          <a:xfrm>
            <a:off x="4869554" y="3061038"/>
            <a:ext cx="2452893" cy="1200329"/>
          </a:xfrm>
          <a:prstGeom prst="rect">
            <a:avLst/>
          </a:prstGeom>
          <a:noFill/>
        </p:spPr>
        <p:txBody>
          <a:bodyPr wrap="square">
            <a:spAutoFit/>
          </a:bodyPr>
          <a:lstStyle/>
          <a:p>
            <a:pPr lvl="0" algn="ctr">
              <a:spcAft>
                <a:spcPts val="800"/>
              </a:spcAft>
              <a:defRPr/>
            </a:pPr>
            <a:r>
              <a:rPr lang="de" sz="2400" noProof="0">
                <a:solidFill>
                  <a:schemeClr val="accent1"/>
                </a:solidFill>
                <a:latin typeface="+mj-lt"/>
              </a:rPr>
              <a:t>#2 </a:t>
            </a:r>
            <a:r>
              <a:rPr lang="de-DE" sz="2400" noProof="0">
                <a:solidFill>
                  <a:schemeClr val="bg1"/>
                </a:solidFill>
                <a:latin typeface="+mj-lt"/>
              </a:rPr>
              <a:t>Die Rolle der Marke wandelt sich</a:t>
            </a:r>
            <a:endParaRPr lang="de" sz="2400" noProof="0">
              <a:solidFill>
                <a:schemeClr val="bg1"/>
              </a:solidFill>
              <a:latin typeface="+mj-lt"/>
            </a:endParaRPr>
          </a:p>
        </p:txBody>
      </p:sp>
      <p:sp>
        <p:nvSpPr>
          <p:cNvPr id="26" name="TextBox 25">
            <a:extLst>
              <a:ext uri="{FF2B5EF4-FFF2-40B4-BE49-F238E27FC236}">
                <a16:creationId xmlns:a16="http://schemas.microsoft.com/office/drawing/2014/main" id="{52031E4A-84A3-2475-80D2-1D92E8349EA1}"/>
              </a:ext>
            </a:extLst>
          </p:cNvPr>
          <p:cNvSpPr txBox="1"/>
          <p:nvPr/>
        </p:nvSpPr>
        <p:spPr>
          <a:xfrm>
            <a:off x="1173918" y="3061038"/>
            <a:ext cx="2452893" cy="1200329"/>
          </a:xfrm>
          <a:prstGeom prst="rect">
            <a:avLst/>
          </a:prstGeom>
          <a:noFill/>
        </p:spPr>
        <p:txBody>
          <a:bodyPr wrap="square">
            <a:spAutoFit/>
          </a:bodyPr>
          <a:lstStyle/>
          <a:p>
            <a:pPr algn="ctr">
              <a:spcAft>
                <a:spcPts val="800"/>
              </a:spcAft>
              <a:defRPr/>
            </a:pPr>
            <a:r>
              <a:rPr lang="de" sz="2400" b="1" noProof="0">
                <a:solidFill>
                  <a:schemeClr val="accent2"/>
                </a:solidFill>
                <a:latin typeface="+mj-lt"/>
                <a:cs typeface="Archivo Black" pitchFamily="2" charset="77"/>
              </a:rPr>
              <a:t>#1 </a:t>
            </a:r>
            <a:r>
              <a:rPr lang="de-DE" sz="2400" noProof="0">
                <a:solidFill>
                  <a:schemeClr val="bg1"/>
                </a:solidFill>
                <a:latin typeface="+mj-lt"/>
              </a:rPr>
              <a:t>Fokus auf das Wesentliche</a:t>
            </a:r>
            <a:endParaRPr lang="de" sz="2400" noProof="0">
              <a:solidFill>
                <a:schemeClr val="bg1"/>
              </a:solidFill>
              <a:latin typeface="+mj-lt"/>
            </a:endParaRPr>
          </a:p>
        </p:txBody>
      </p:sp>
    </p:spTree>
    <p:extLst>
      <p:ext uri="{BB962C8B-B14F-4D97-AF65-F5344CB8AC3E}">
        <p14:creationId xmlns:p14="http://schemas.microsoft.com/office/powerpoint/2010/main" val="1360943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86A8B87-11E0-4C20-109C-E45642D8220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C5F08373-E0C3-DCE9-AE5F-86906BD9C349}"/>
              </a:ext>
            </a:extLst>
          </p:cNvPr>
          <p:cNvSpPr>
            <a:spLocks noGrp="1"/>
          </p:cNvSpPr>
          <p:nvPr>
            <p:ph type="body" sz="quarter" idx="11"/>
          </p:nvPr>
        </p:nvSpPr>
        <p:spPr>
          <a:xfrm>
            <a:off x="653144" y="2751891"/>
            <a:ext cx="5823856" cy="1354217"/>
          </a:xfrm>
        </p:spPr>
        <p:txBody>
          <a:bodyPr/>
          <a:lstStyle/>
          <a:p>
            <a:r>
              <a:rPr lang="de-DE"/>
              <a:t>Fokus auf das Wesentliche</a:t>
            </a:r>
            <a:endParaRPr lang="de" b="0" noProof="0"/>
          </a:p>
        </p:txBody>
      </p:sp>
      <p:sp>
        <p:nvSpPr>
          <p:cNvPr id="20" name="Text Placeholder 19">
            <a:extLst>
              <a:ext uri="{FF2B5EF4-FFF2-40B4-BE49-F238E27FC236}">
                <a16:creationId xmlns:a16="http://schemas.microsoft.com/office/drawing/2014/main" id="{E3931075-D5BE-9D31-055B-6E193207180C}"/>
              </a:ext>
            </a:extLst>
          </p:cNvPr>
          <p:cNvSpPr>
            <a:spLocks noGrp="1"/>
          </p:cNvSpPr>
          <p:nvPr>
            <p:ph type="body" sz="quarter" idx="12"/>
          </p:nvPr>
        </p:nvSpPr>
        <p:spPr>
          <a:noFill/>
          <a:ln w="19050">
            <a:solidFill>
              <a:schemeClr val="accent2"/>
            </a:solidFill>
          </a:ln>
        </p:spPr>
        <p:txBody>
          <a:bodyPr/>
          <a:lstStyle/>
          <a:p>
            <a:r>
              <a:rPr lang="de" noProof="0">
                <a:latin typeface="+mj-lt"/>
              </a:rPr>
              <a:t>TREND EINS</a:t>
            </a:r>
          </a:p>
        </p:txBody>
      </p:sp>
    </p:spTree>
    <p:extLst>
      <p:ext uri="{BB962C8B-B14F-4D97-AF65-F5344CB8AC3E}">
        <p14:creationId xmlns:p14="http://schemas.microsoft.com/office/powerpoint/2010/main" val="2619493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C399D-2E3B-FAA7-4B48-0306411DC4E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11246F0-B396-1675-91A7-DFFC32A63B54}"/>
              </a:ext>
            </a:extLst>
          </p:cNvPr>
          <p:cNvSpPr/>
          <p:nvPr/>
        </p:nvSpPr>
        <p:spPr>
          <a:xfrm>
            <a:off x="4805265" y="228600"/>
            <a:ext cx="7215285" cy="6000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 Book" panose="020F0502020204030204"/>
              <a:ea typeface="+mn-ea"/>
              <a:cs typeface="+mn-cs"/>
            </a:endParaRPr>
          </a:p>
        </p:txBody>
      </p:sp>
      <p:sp>
        <p:nvSpPr>
          <p:cNvPr id="9" name="Picture Placeholder 8">
            <a:extLst>
              <a:ext uri="{FF2B5EF4-FFF2-40B4-BE49-F238E27FC236}">
                <a16:creationId xmlns:a16="http://schemas.microsoft.com/office/drawing/2014/main" id="{EB2A1FDF-7637-64BA-4E11-662136FAD208}"/>
              </a:ext>
            </a:extLst>
          </p:cNvPr>
          <p:cNvSpPr>
            <a:spLocks noGrp="1"/>
          </p:cNvSpPr>
          <p:nvPr>
            <p:ph type="pic" sz="quarter" idx="13"/>
          </p:nvPr>
        </p:nvSpPr>
        <p:spPr>
          <a:solidFill>
            <a:schemeClr val="bg1"/>
          </a:solidFill>
        </p:spPr>
        <p:txBody>
          <a:bodyPr/>
          <a:lstStyle/>
          <a:p>
            <a:endParaRPr lang="en-US" noProof="0"/>
          </a:p>
        </p:txBody>
      </p:sp>
      <p:sp>
        <p:nvSpPr>
          <p:cNvPr id="3" name="Title 2">
            <a:extLst>
              <a:ext uri="{FF2B5EF4-FFF2-40B4-BE49-F238E27FC236}">
                <a16:creationId xmlns:a16="http://schemas.microsoft.com/office/drawing/2014/main" id="{4B87D42F-0724-36A8-BCA4-EA97EA937FCF}"/>
              </a:ext>
            </a:extLst>
          </p:cNvPr>
          <p:cNvSpPr>
            <a:spLocks noGrp="1"/>
          </p:cNvSpPr>
          <p:nvPr>
            <p:ph type="title"/>
          </p:nvPr>
        </p:nvSpPr>
        <p:spPr>
          <a:xfrm>
            <a:off x="407988" y="853501"/>
            <a:ext cx="3666171" cy="830997"/>
          </a:xfrm>
        </p:spPr>
        <p:txBody>
          <a:bodyPr anchor="t"/>
          <a:lstStyle/>
          <a:p>
            <a:pPr>
              <a:lnSpc>
                <a:spcPct val="100000"/>
              </a:lnSpc>
            </a:pPr>
            <a:r>
              <a:rPr lang="de" noProof="0">
                <a:solidFill>
                  <a:schemeClr val="accent2"/>
                </a:solidFill>
              </a:rPr>
              <a:t>2025</a:t>
            </a:r>
            <a:br>
              <a:rPr lang="en-US" noProof="0">
                <a:solidFill>
                  <a:srgbClr val="000000"/>
                </a:solidFill>
              </a:rPr>
            </a:br>
            <a:r>
              <a:rPr lang="de-DE" noProof="0">
                <a:solidFill>
                  <a:srgbClr val="000000"/>
                </a:solidFill>
              </a:rPr>
              <a:t>B2B-Käufer bringen persönliche und geschäftliche Entscheidungs-faktoren in Einklang</a:t>
            </a:r>
            <a:endParaRPr lang="en-US" noProof="0"/>
          </a:p>
        </p:txBody>
      </p:sp>
      <p:sp>
        <p:nvSpPr>
          <p:cNvPr id="10" name="Rectangle 9">
            <a:extLst>
              <a:ext uri="{FF2B5EF4-FFF2-40B4-BE49-F238E27FC236}">
                <a16:creationId xmlns:a16="http://schemas.microsoft.com/office/drawing/2014/main" id="{C2248011-7849-C31D-6B01-41A1AF59A842}"/>
              </a:ext>
            </a:extLst>
          </p:cNvPr>
          <p:cNvSpPr/>
          <p:nvPr/>
        </p:nvSpPr>
        <p:spPr>
          <a:xfrm>
            <a:off x="6788107" y="2714980"/>
            <a:ext cx="2951794" cy="12679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Box 11">
            <a:extLst>
              <a:ext uri="{FF2B5EF4-FFF2-40B4-BE49-F238E27FC236}">
                <a16:creationId xmlns:a16="http://schemas.microsoft.com/office/drawing/2014/main" id="{22754E8E-7D2E-744C-99F5-C2A7DC3B4E7F}"/>
              </a:ext>
            </a:extLst>
          </p:cNvPr>
          <p:cNvSpPr txBox="1"/>
          <p:nvPr/>
        </p:nvSpPr>
        <p:spPr>
          <a:xfrm>
            <a:off x="5563422" y="3084400"/>
            <a:ext cx="1423936" cy="646331"/>
          </a:xfrm>
          <a:prstGeom prst="rect">
            <a:avLst/>
          </a:prstGeom>
          <a:noFill/>
        </p:spPr>
        <p:txBody>
          <a:bodyPr wrap="square" rtlCol="0">
            <a:spAutoFit/>
          </a:bodyPr>
          <a:lstStyle/>
          <a:p>
            <a:r>
              <a:rPr lang="de-DE" sz="1200" b="1" noProof="0">
                <a:solidFill>
                  <a:schemeClr val="tx2"/>
                </a:solidFill>
                <a:latin typeface="+mj-lt"/>
              </a:rPr>
              <a:t>Berufliche Entscheidungskriterien</a:t>
            </a:r>
          </a:p>
        </p:txBody>
      </p:sp>
      <p:sp>
        <p:nvSpPr>
          <p:cNvPr id="14" name="TextBox 13">
            <a:extLst>
              <a:ext uri="{FF2B5EF4-FFF2-40B4-BE49-F238E27FC236}">
                <a16:creationId xmlns:a16="http://schemas.microsoft.com/office/drawing/2014/main" id="{15E502B1-E3D3-6CE6-5321-FD6ED4D48816}"/>
              </a:ext>
            </a:extLst>
          </p:cNvPr>
          <p:cNvSpPr txBox="1"/>
          <p:nvPr/>
        </p:nvSpPr>
        <p:spPr>
          <a:xfrm>
            <a:off x="5555126" y="4211942"/>
            <a:ext cx="1521391" cy="646331"/>
          </a:xfrm>
          <a:prstGeom prst="rect">
            <a:avLst/>
          </a:prstGeom>
          <a:noFill/>
        </p:spPr>
        <p:txBody>
          <a:bodyPr wrap="square" rtlCol="0">
            <a:spAutoFit/>
          </a:bodyPr>
          <a:lstStyle/>
          <a:p>
            <a:r>
              <a:rPr lang="de-DE" sz="1200" b="1" noProof="0">
                <a:solidFill>
                  <a:schemeClr val="tx2"/>
                </a:solidFill>
                <a:latin typeface="+mj-lt"/>
              </a:rPr>
              <a:t>Persönliche Entscheidungskriterien</a:t>
            </a:r>
          </a:p>
        </p:txBody>
      </p:sp>
      <p:graphicFrame>
        <p:nvGraphicFramePr>
          <p:cNvPr id="18" name="Chart 17">
            <a:extLst>
              <a:ext uri="{FF2B5EF4-FFF2-40B4-BE49-F238E27FC236}">
                <a16:creationId xmlns:a16="http://schemas.microsoft.com/office/drawing/2014/main" id="{13D0A941-9006-651A-D577-E1DF4BDDCCC0}"/>
              </a:ext>
            </a:extLst>
          </p:cNvPr>
          <p:cNvGraphicFramePr/>
          <p:nvPr>
            <p:extLst>
              <p:ext uri="{D42A27DB-BD31-4B8C-83A1-F6EECF244321}">
                <p14:modId xmlns:p14="http://schemas.microsoft.com/office/powerpoint/2010/main" val="1158375645"/>
              </p:ext>
            </p:extLst>
          </p:nvPr>
        </p:nvGraphicFramePr>
        <p:xfrm>
          <a:off x="6657653" y="1716633"/>
          <a:ext cx="4465765" cy="3595955"/>
        </p:xfrm>
        <a:graphic>
          <a:graphicData uri="http://schemas.openxmlformats.org/drawingml/2006/chart">
            <c:chart xmlns:c="http://schemas.openxmlformats.org/drawingml/2006/chart" xmlns:r="http://schemas.openxmlformats.org/officeDocument/2006/relationships" r:id="rId3"/>
          </a:graphicData>
        </a:graphic>
      </p:graphicFrame>
      <p:sp>
        <p:nvSpPr>
          <p:cNvPr id="19" name="Arrow: Right 18">
            <a:extLst>
              <a:ext uri="{FF2B5EF4-FFF2-40B4-BE49-F238E27FC236}">
                <a16:creationId xmlns:a16="http://schemas.microsoft.com/office/drawing/2014/main" id="{FD4827DD-9D0D-414C-B66A-DE0F555F86EF}"/>
              </a:ext>
            </a:extLst>
          </p:cNvPr>
          <p:cNvSpPr/>
          <p:nvPr/>
        </p:nvSpPr>
        <p:spPr>
          <a:xfrm rot="20709157">
            <a:off x="7425091" y="4121727"/>
            <a:ext cx="388585" cy="175637"/>
          </a:xfrm>
          <a:prstGeom prst="rightArrow">
            <a:avLst/>
          </a:prstGeom>
          <a:solidFill>
            <a:schemeClr val="accent4">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Arrow: Right 19">
            <a:extLst>
              <a:ext uri="{FF2B5EF4-FFF2-40B4-BE49-F238E27FC236}">
                <a16:creationId xmlns:a16="http://schemas.microsoft.com/office/drawing/2014/main" id="{54AB21DF-9A35-32F9-20FA-09EC9D6AD213}"/>
              </a:ext>
            </a:extLst>
          </p:cNvPr>
          <p:cNvSpPr/>
          <p:nvPr/>
        </p:nvSpPr>
        <p:spPr>
          <a:xfrm rot="20709157">
            <a:off x="8302299" y="3968677"/>
            <a:ext cx="388585" cy="175637"/>
          </a:xfrm>
          <a:prstGeom prst="rightArrow">
            <a:avLst/>
          </a:prstGeom>
          <a:solidFill>
            <a:schemeClr val="accent4">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Arrow: Right 20">
            <a:extLst>
              <a:ext uri="{FF2B5EF4-FFF2-40B4-BE49-F238E27FC236}">
                <a16:creationId xmlns:a16="http://schemas.microsoft.com/office/drawing/2014/main" id="{5F550CC4-97B9-A57D-38C7-8769A67C0DAA}"/>
              </a:ext>
            </a:extLst>
          </p:cNvPr>
          <p:cNvSpPr/>
          <p:nvPr/>
        </p:nvSpPr>
        <p:spPr>
          <a:xfrm rot="1595564">
            <a:off x="9105063" y="3935951"/>
            <a:ext cx="388585" cy="175637"/>
          </a:xfrm>
          <a:prstGeom prst="rightArrow">
            <a:avLst/>
          </a:prstGeom>
          <a:solidFill>
            <a:schemeClr val="accent4">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Arrow: Right 21">
            <a:extLst>
              <a:ext uri="{FF2B5EF4-FFF2-40B4-BE49-F238E27FC236}">
                <a16:creationId xmlns:a16="http://schemas.microsoft.com/office/drawing/2014/main" id="{FF653EE4-C458-BE90-452A-1A0924B144DA}"/>
              </a:ext>
            </a:extLst>
          </p:cNvPr>
          <p:cNvSpPr/>
          <p:nvPr/>
        </p:nvSpPr>
        <p:spPr>
          <a:xfrm rot="19528909">
            <a:off x="9984440" y="3928549"/>
            <a:ext cx="388585" cy="175637"/>
          </a:xfrm>
          <a:prstGeom prst="rightArrow">
            <a:avLst/>
          </a:prstGeom>
          <a:solidFill>
            <a:schemeClr val="accent4">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TextBox 3">
            <a:extLst>
              <a:ext uri="{FF2B5EF4-FFF2-40B4-BE49-F238E27FC236}">
                <a16:creationId xmlns:a16="http://schemas.microsoft.com/office/drawing/2014/main" id="{4A92E52F-606F-18EC-E496-41D7BE555867}"/>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2021-2025, Deutschland</a:t>
            </a:r>
          </a:p>
        </p:txBody>
      </p:sp>
      <p:sp>
        <p:nvSpPr>
          <p:cNvPr id="6" name="TextBox 5">
            <a:extLst>
              <a:ext uri="{FF2B5EF4-FFF2-40B4-BE49-F238E27FC236}">
                <a16:creationId xmlns:a16="http://schemas.microsoft.com/office/drawing/2014/main" id="{C3E07AE7-1613-3D58-DF23-2FA82D5B2EA2}"/>
              </a:ext>
            </a:extLst>
          </p:cNvPr>
          <p:cNvSpPr txBox="1"/>
          <p:nvPr/>
        </p:nvSpPr>
        <p:spPr>
          <a:xfrm>
            <a:off x="5722706" y="1716633"/>
            <a:ext cx="5208997" cy="830997"/>
          </a:xfrm>
          <a:prstGeom prst="rect">
            <a:avLst/>
          </a:prstGeom>
          <a:noFill/>
        </p:spPr>
        <p:txBody>
          <a:bodyPr wrap="square" rtlCol="0">
            <a:spAutoFit/>
          </a:bodyPr>
          <a:lstStyle/>
          <a:p>
            <a:pPr algn="ctr"/>
            <a:r>
              <a:rPr lang="de-DE" sz="1600" noProof="0">
                <a:latin typeface="+mj-lt"/>
              </a:rPr>
              <a:t>Gesamteinfluss verschiedener Entscheidungskriterien auf die Wahrscheinlichkeit, ausgewählt zu werden (DE)</a:t>
            </a:r>
            <a:endParaRPr lang="de" sz="1600" noProof="0">
              <a:latin typeface="+mj-lt"/>
            </a:endParaRPr>
          </a:p>
        </p:txBody>
      </p:sp>
      <p:pic>
        <p:nvPicPr>
          <p:cNvPr id="5" name="Picture 4">
            <a:extLst>
              <a:ext uri="{FF2B5EF4-FFF2-40B4-BE49-F238E27FC236}">
                <a16:creationId xmlns:a16="http://schemas.microsoft.com/office/drawing/2014/main" id="{0290C538-FF40-D786-7FBC-53693A890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32000" y="0"/>
            <a:ext cx="360000" cy="360000"/>
          </a:xfrm>
          <a:prstGeom prst="rect">
            <a:avLst/>
          </a:prstGeom>
        </p:spPr>
      </p:pic>
    </p:spTree>
    <p:extLst>
      <p:ext uri="{BB962C8B-B14F-4D97-AF65-F5344CB8AC3E}">
        <p14:creationId xmlns:p14="http://schemas.microsoft.com/office/powerpoint/2010/main" val="82820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00260-F581-6074-ADBB-80E2A1F0FD6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5592B4A-F669-E83E-6181-04691D0DBA5D}"/>
              </a:ext>
            </a:extLst>
          </p:cNvPr>
          <p:cNvGraphicFramePr>
            <a:graphicFrameLocks noGrp="1"/>
          </p:cNvGraphicFramePr>
          <p:nvPr>
            <p:extLst>
              <p:ext uri="{D42A27DB-BD31-4B8C-83A1-F6EECF244321}">
                <p14:modId xmlns:p14="http://schemas.microsoft.com/office/powerpoint/2010/main" val="1648383562"/>
              </p:ext>
            </p:extLst>
          </p:nvPr>
        </p:nvGraphicFramePr>
        <p:xfrm>
          <a:off x="4793685" y="890519"/>
          <a:ext cx="6776695" cy="4178460"/>
        </p:xfrm>
        <a:graphic>
          <a:graphicData uri="http://schemas.openxmlformats.org/drawingml/2006/table">
            <a:tbl>
              <a:tblPr/>
              <a:tblGrid>
                <a:gridCol w="5184549">
                  <a:extLst>
                    <a:ext uri="{9D8B030D-6E8A-4147-A177-3AD203B41FA5}">
                      <a16:colId xmlns:a16="http://schemas.microsoft.com/office/drawing/2014/main" val="1246833053"/>
                    </a:ext>
                  </a:extLst>
                </a:gridCol>
                <a:gridCol w="796073">
                  <a:extLst>
                    <a:ext uri="{9D8B030D-6E8A-4147-A177-3AD203B41FA5}">
                      <a16:colId xmlns:a16="http://schemas.microsoft.com/office/drawing/2014/main" val="2566687901"/>
                    </a:ext>
                  </a:extLst>
                </a:gridCol>
                <a:gridCol w="796073">
                  <a:extLst>
                    <a:ext uri="{9D8B030D-6E8A-4147-A177-3AD203B41FA5}">
                      <a16:colId xmlns:a16="http://schemas.microsoft.com/office/drawing/2014/main" val="2211515167"/>
                    </a:ext>
                  </a:extLst>
                </a:gridCol>
              </a:tblGrid>
              <a:tr h="696410">
                <a:tc>
                  <a:txBody>
                    <a:bodyPr/>
                    <a:lstStyle/>
                    <a:p>
                      <a:pPr algn="l" rtl="0" fontAlgn="base">
                        <a:lnSpc>
                          <a:spcPct val="100000"/>
                        </a:lnSpc>
                        <a:buNone/>
                      </a:pPr>
                      <a:endParaRPr lang="en-US" sz="1600" b="0" i="0" noProof="0">
                        <a:solidFill>
                          <a:srgbClr val="000000"/>
                        </a:solidFill>
                        <a:effectLst/>
                      </a:endParaRPr>
                    </a:p>
                  </a:txBody>
                  <a:tcPr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rtl="0" fontAlgn="base">
                        <a:lnSpc>
                          <a:spcPct val="100000"/>
                        </a:lnSpc>
                        <a:buNone/>
                      </a:pPr>
                      <a:r>
                        <a:rPr lang="de" sz="1600" b="1" i="0" u="none" strike="noStrike" noProof="0">
                          <a:solidFill>
                            <a:srgbClr val="FFFFFF"/>
                          </a:solidFill>
                          <a:effectLst/>
                          <a:latin typeface="+mj-lt"/>
                        </a:rPr>
                        <a:t>2025</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E6E6E5"/>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1">
                        <a:lumMod val="50000"/>
                        <a:lumOff val="50000"/>
                      </a:schemeClr>
                    </a:solidFill>
                  </a:tcPr>
                </a:tc>
                <a:tc>
                  <a:txBody>
                    <a:bodyPr/>
                    <a:lstStyle/>
                    <a:p>
                      <a:pPr algn="ctr" rtl="0" fontAlgn="base">
                        <a:lnSpc>
                          <a:spcPct val="100000"/>
                        </a:lnSpc>
                        <a:buNone/>
                      </a:pPr>
                      <a:r>
                        <a:rPr lang="de" sz="1600" b="1" i="0" u="none" strike="noStrike" noProof="0">
                          <a:solidFill>
                            <a:srgbClr val="FFFFFF"/>
                          </a:solidFill>
                          <a:effectLst/>
                          <a:latin typeface="+mj-lt"/>
                        </a:rPr>
                        <a:t>YoY</a:t>
                      </a: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E6E6E5"/>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4055760361"/>
                  </a:ext>
                </a:extLst>
              </a:tr>
              <a:tr h="696410">
                <a:tc>
                  <a:txBody>
                    <a:bodyPr/>
                    <a:lstStyle/>
                    <a:p>
                      <a:pPr algn="l" fontAlgn="ctr">
                        <a:buNone/>
                      </a:pPr>
                      <a:r>
                        <a:rPr lang="de" sz="1600" b="0" i="0" u="none" strike="noStrike">
                          <a:solidFill>
                            <a:srgbClr val="000000"/>
                          </a:solidFill>
                          <a:effectLst/>
                          <a:latin typeface="+mn-lt"/>
                          <a:ea typeface="+mn-ea"/>
                          <a:cs typeface="+mn-cs"/>
                        </a:rPr>
                        <a:t>Einhaltung von Vorschriften, Gesetzen, Branchenstandards und ethischen Praktiken</a:t>
                      </a: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1</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a:t>
                      </a:r>
                      <a:endParaRPr lang="en-US" sz="1600" b="0" i="0" noProof="0">
                        <a:solidFill>
                          <a:schemeClr val="tx1"/>
                        </a:solidFill>
                        <a:effectLst/>
                        <a:latin typeface="+mj-lt"/>
                      </a:endParaRP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CFCFF"/>
                    </a:solidFill>
                  </a:tcPr>
                </a:tc>
                <a:extLst>
                  <a:ext uri="{0D108BD9-81ED-4DB2-BD59-A6C34878D82A}">
                    <a16:rowId xmlns:a16="http://schemas.microsoft.com/office/drawing/2014/main" val="1089127094"/>
                  </a:ext>
                </a:extLst>
              </a:tr>
              <a:tr h="696410">
                <a:tc>
                  <a:txBody>
                    <a:bodyPr/>
                    <a:lstStyle/>
                    <a:p>
                      <a:pPr algn="l" fontAlgn="ctr">
                        <a:buNone/>
                      </a:pPr>
                      <a:r>
                        <a:rPr lang="de-DE" sz="1600" b="0" i="0" u="none" strike="noStrike">
                          <a:solidFill>
                            <a:srgbClr val="000000"/>
                          </a:solidFill>
                          <a:effectLst/>
                          <a:latin typeface="+mn-lt"/>
                          <a:ea typeface="+mn-ea"/>
                          <a:cs typeface="+mn-cs"/>
                        </a:rPr>
                        <a:t>Ich habe ein gutes Gefühl dabei, einen Vertrag mit diesem Anbieter abzuschließen</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2</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+1</a:t>
                      </a:r>
                      <a:endParaRPr lang="en-US" sz="1600" b="0" i="0" noProof="0">
                        <a:solidFill>
                          <a:schemeClr val="tx1"/>
                        </a:solidFill>
                        <a:effectLst/>
                        <a:latin typeface="+mj-lt"/>
                      </a:endParaRP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CFF"/>
                    </a:solidFill>
                  </a:tcPr>
                </a:tc>
                <a:extLst>
                  <a:ext uri="{0D108BD9-81ED-4DB2-BD59-A6C34878D82A}">
                    <a16:rowId xmlns:a16="http://schemas.microsoft.com/office/drawing/2014/main" val="2120404081"/>
                  </a:ext>
                </a:extLst>
              </a:tr>
              <a:tr h="696410">
                <a:tc>
                  <a:txBody>
                    <a:bodyPr/>
                    <a:lstStyle/>
                    <a:p>
                      <a:pPr algn="l" fontAlgn="ctr">
                        <a:buNone/>
                      </a:pPr>
                      <a:r>
                        <a:rPr lang="de-DE" sz="1600" b="0" i="0" u="none" strike="noStrike">
                          <a:solidFill>
                            <a:srgbClr val="000000"/>
                          </a:solidFill>
                          <a:effectLst/>
                          <a:latin typeface="+mn-lt"/>
                          <a:ea typeface="+mn-ea"/>
                          <a:cs typeface="+mn-cs"/>
                        </a:rPr>
                        <a:t>Erfüllt die Mindestanforderungen meines Unternehmens an Qualität und Funktionalität</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3</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rtl="0" fontAlgn="base">
                        <a:lnSpc>
                          <a:spcPct val="100000"/>
                        </a:lnSpc>
                        <a:buNone/>
                      </a:pPr>
                      <a:r>
                        <a:rPr lang="de" sz="1600" b="0" i="0" noProof="0">
                          <a:solidFill>
                            <a:schemeClr val="tx1"/>
                          </a:solidFill>
                          <a:effectLst/>
                          <a:latin typeface="+mj-lt"/>
                        </a:rPr>
                        <a:t>-1</a:t>
                      </a: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49234799"/>
                  </a:ext>
                </a:extLst>
              </a:tr>
              <a:tr h="696410">
                <a:tc>
                  <a:txBody>
                    <a:bodyPr/>
                    <a:lstStyle/>
                    <a:p>
                      <a:pPr algn="l" fontAlgn="ctr">
                        <a:buNone/>
                      </a:pPr>
                      <a:r>
                        <a:rPr lang="de-DE" sz="1600" b="0" i="0" u="none" strike="noStrike">
                          <a:solidFill>
                            <a:srgbClr val="000000"/>
                          </a:solidFill>
                          <a:effectLst/>
                          <a:latin typeface="+mn-lt"/>
                          <a:ea typeface="+mn-ea"/>
                          <a:cs typeface="+mn-cs"/>
                        </a:rPr>
                        <a:t>Gilt als Vordenker in seiner Branche</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4</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+7</a:t>
                      </a: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681513754"/>
                  </a:ext>
                </a:extLst>
              </a:tr>
              <a:tr h="696410">
                <a:tc>
                  <a:txBody>
                    <a:bodyPr/>
                    <a:lstStyle/>
                    <a:p>
                      <a:pPr algn="l" rtl="0" fontAlgn="base">
                        <a:lnSpc>
                          <a:spcPct val="100000"/>
                        </a:lnSpc>
                        <a:buNone/>
                      </a:pPr>
                      <a:r>
                        <a:rPr lang="de-DE" sz="1600" b="0" i="0" u="none" strike="noStrike" noProof="0">
                          <a:solidFill>
                            <a:srgbClr val="000000"/>
                          </a:solidFill>
                          <a:effectLst/>
                          <a:latin typeface="+mn-lt"/>
                        </a:rPr>
                        <a:t>Liefert zuverlässig pünktlich und wie vereinbart</a:t>
                      </a:r>
                      <a:endParaRPr lang="de" sz="1600" b="0" i="0" u="none" strike="noStrike" noProof="0">
                        <a:solidFill>
                          <a:srgbClr val="000000"/>
                        </a:solidFill>
                        <a:effectLst/>
                        <a:latin typeface="+mn-lt"/>
                      </a:endParaRPr>
                    </a:p>
                  </a:txBody>
                  <a:tcPr marL="14400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5</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+8</a:t>
                      </a:r>
                      <a:endParaRPr lang="en-US" sz="1600" b="0" i="0" noProof="0">
                        <a:solidFill>
                          <a:schemeClr val="tx1"/>
                        </a:solidFill>
                        <a:effectLst/>
                        <a:latin typeface="+mj-lt"/>
                      </a:endParaRPr>
                    </a:p>
                  </a:txBody>
                  <a:tcPr anchor="ctr">
                    <a:lnL w="635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368043737"/>
                  </a:ext>
                </a:extLst>
              </a:tr>
            </a:tbl>
          </a:graphicData>
        </a:graphic>
      </p:graphicFrame>
      <p:sp>
        <p:nvSpPr>
          <p:cNvPr id="5" name="TextBox 4">
            <a:extLst>
              <a:ext uri="{FF2B5EF4-FFF2-40B4-BE49-F238E27FC236}">
                <a16:creationId xmlns:a16="http://schemas.microsoft.com/office/drawing/2014/main" id="{2A9A907E-2861-3416-B12D-4401916AAF6C}"/>
              </a:ext>
            </a:extLst>
          </p:cNvPr>
          <p:cNvSpPr txBox="1"/>
          <p:nvPr/>
        </p:nvSpPr>
        <p:spPr>
          <a:xfrm>
            <a:off x="4793685" y="5213553"/>
            <a:ext cx="6776695" cy="314958"/>
          </a:xfrm>
          <a:prstGeom prst="rect">
            <a:avLst/>
          </a:prstGeom>
          <a:noFill/>
        </p:spPr>
        <p:txBody>
          <a:bodyPr wrap="square">
            <a:spAutoFit/>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de-DE" sz="1400" u="none" strike="noStrike" kern="1200" cap="none" spc="0" normalizeH="0" baseline="0" noProof="0">
                <a:ln>
                  <a:noFill/>
                </a:ln>
                <a:solidFill>
                  <a:srgbClr val="000000"/>
                </a:solidFill>
                <a:effectLst/>
                <a:uLnTx/>
                <a:uFillTx/>
                <a:ea typeface="+mn-ea"/>
                <a:cs typeface="+mn-cs"/>
              </a:rPr>
              <a:t>Die fünf einflussreichsten Faktoren bei der Anbieterauswahl 2025</a:t>
            </a:r>
            <a:endParaRPr kumimoji="0" lang="de" sz="1400" u="none" strike="noStrike" kern="1200" cap="none" spc="0" normalizeH="0" baseline="0" noProof="0">
              <a:ln>
                <a:noFill/>
              </a:ln>
              <a:solidFill>
                <a:srgbClr val="000000"/>
              </a:solidFill>
              <a:effectLst/>
              <a:uLnTx/>
              <a:uFillTx/>
              <a:ea typeface="+mn-ea"/>
              <a:cs typeface="+mn-cs"/>
            </a:endParaRPr>
          </a:p>
        </p:txBody>
      </p:sp>
      <p:sp>
        <p:nvSpPr>
          <p:cNvPr id="2" name="Title 1">
            <a:extLst>
              <a:ext uri="{FF2B5EF4-FFF2-40B4-BE49-F238E27FC236}">
                <a16:creationId xmlns:a16="http://schemas.microsoft.com/office/drawing/2014/main" id="{2622EE0E-9D94-6C92-B7F2-0E80E8701CEC}"/>
              </a:ext>
            </a:extLst>
          </p:cNvPr>
          <p:cNvSpPr>
            <a:spLocks noGrp="1"/>
          </p:cNvSpPr>
          <p:nvPr>
            <p:ph type="title"/>
          </p:nvPr>
        </p:nvSpPr>
        <p:spPr>
          <a:xfrm>
            <a:off x="407988" y="1302195"/>
            <a:ext cx="3701895" cy="452809"/>
          </a:xfrm>
        </p:spPr>
        <p:txBody>
          <a:bodyPr anchor="t"/>
          <a:lstStyle/>
          <a:p>
            <a:pPr algn="l" rtl="0"/>
            <a:r>
              <a:rPr lang="de-DE" sz="2400" kern="1200" noProof="0">
                <a:solidFill>
                  <a:schemeClr val="accent2"/>
                </a:solidFill>
              </a:rPr>
              <a:t>Compliance bleibt in Deutschland </a:t>
            </a:r>
            <a:r>
              <a:rPr lang="de-DE" sz="2400" kern="1200" noProof="0"/>
              <a:t>der wichtigste Entscheidungsfaktor – vor Vertrauen und Leistungsfähigkeit</a:t>
            </a:r>
            <a:r>
              <a:rPr lang="de" sz="2400" kern="1200" noProof="0"/>
              <a:t>. </a:t>
            </a:r>
            <a:br>
              <a:rPr lang="en-US" sz="2400" kern="1200" noProof="0"/>
            </a:br>
            <a:br>
              <a:rPr lang="en-US" sz="2400" kern="1200" noProof="0"/>
            </a:br>
            <a:r>
              <a:rPr lang="de-DE" sz="2400" kern="1200" noProof="0"/>
              <a:t>Gleichzeitig gewinnen </a:t>
            </a:r>
            <a:r>
              <a:rPr lang="de-DE" sz="2400" kern="1200" noProof="0" err="1">
                <a:solidFill>
                  <a:srgbClr val="00D2E6"/>
                </a:solidFill>
              </a:rPr>
              <a:t>Vordenkerschaft</a:t>
            </a:r>
            <a:r>
              <a:rPr lang="de-DE" sz="2400" kern="1200" noProof="0">
                <a:solidFill>
                  <a:srgbClr val="00D2E6"/>
                </a:solidFill>
              </a:rPr>
              <a:t> und Verlässlichkeit </a:t>
            </a:r>
            <a:r>
              <a:rPr lang="de-DE" sz="2400" kern="1200" noProof="0"/>
              <a:t>zunehmend an Bedeutung</a:t>
            </a:r>
            <a:endParaRPr lang="de" sz="2400" kern="1200" noProof="0"/>
          </a:p>
        </p:txBody>
      </p:sp>
      <p:sp>
        <p:nvSpPr>
          <p:cNvPr id="12" name="TextBox 11">
            <a:extLst>
              <a:ext uri="{FF2B5EF4-FFF2-40B4-BE49-F238E27FC236}">
                <a16:creationId xmlns:a16="http://schemas.microsoft.com/office/drawing/2014/main" id="{1DE5E785-7F67-0E2B-DF64-DF33C380189D}"/>
              </a:ext>
            </a:extLst>
          </p:cNvPr>
          <p:cNvSpPr txBox="1"/>
          <p:nvPr/>
        </p:nvSpPr>
        <p:spPr>
          <a:xfrm>
            <a:off x="4840913" y="1040828"/>
            <a:ext cx="3782767" cy="338554"/>
          </a:xfrm>
          <a:prstGeom prst="rect">
            <a:avLst/>
          </a:prstGeom>
          <a:noFill/>
        </p:spPr>
        <p:txBody>
          <a:bodyPr wrap="none" rtlCol="0">
            <a:spAutoFit/>
          </a:bodyPr>
          <a:lstStyle/>
          <a:p>
            <a:r>
              <a:rPr lang="de" sz="1600" noProof="0">
                <a:latin typeface="+mj-lt"/>
              </a:rPr>
              <a:t>Die Top Fünf von 2025 – </a:t>
            </a:r>
            <a:r>
              <a:rPr lang="de" sz="1600" noProof="0">
                <a:solidFill>
                  <a:srgbClr val="FF0000"/>
                </a:solidFill>
                <a:latin typeface="+mj-lt"/>
              </a:rPr>
              <a:t>Deutschland</a:t>
            </a:r>
          </a:p>
        </p:txBody>
      </p:sp>
      <p:sp>
        <p:nvSpPr>
          <p:cNvPr id="6" name="TextBox 5">
            <a:extLst>
              <a:ext uri="{FF2B5EF4-FFF2-40B4-BE49-F238E27FC236}">
                <a16:creationId xmlns:a16="http://schemas.microsoft.com/office/drawing/2014/main" id="{02C74EBD-ACA6-A54E-11D3-994AAC00C4D4}"/>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2024-2025, Deutschland</a:t>
            </a:r>
            <a:endParaRPr lang="en-US" sz="800" noProof="0"/>
          </a:p>
        </p:txBody>
      </p:sp>
      <p:pic>
        <p:nvPicPr>
          <p:cNvPr id="8" name="Picture 7">
            <a:extLst>
              <a:ext uri="{FF2B5EF4-FFF2-40B4-BE49-F238E27FC236}">
                <a16:creationId xmlns:a16="http://schemas.microsoft.com/office/drawing/2014/main" id="{EE18C191-F68F-B3E7-0A24-85EF63F87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2000" y="0"/>
            <a:ext cx="360000" cy="360000"/>
          </a:xfrm>
          <a:prstGeom prst="rect">
            <a:avLst/>
          </a:prstGeom>
        </p:spPr>
      </p:pic>
    </p:spTree>
    <p:extLst>
      <p:ext uri="{BB962C8B-B14F-4D97-AF65-F5344CB8AC3E}">
        <p14:creationId xmlns:p14="http://schemas.microsoft.com/office/powerpoint/2010/main" val="2760462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8DF67-7077-85B7-AE06-9B5826D5210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DE85075-5655-A2B5-92DA-5A885815322F}"/>
              </a:ext>
            </a:extLst>
          </p:cNvPr>
          <p:cNvGraphicFramePr>
            <a:graphicFrameLocks noGrp="1"/>
          </p:cNvGraphicFramePr>
          <p:nvPr>
            <p:extLst>
              <p:ext uri="{D42A27DB-BD31-4B8C-83A1-F6EECF244321}">
                <p14:modId xmlns:p14="http://schemas.microsoft.com/office/powerpoint/2010/main" val="1919436238"/>
              </p:ext>
            </p:extLst>
          </p:nvPr>
        </p:nvGraphicFramePr>
        <p:xfrm>
          <a:off x="4793685" y="890519"/>
          <a:ext cx="5980622" cy="4178460"/>
        </p:xfrm>
        <a:graphic>
          <a:graphicData uri="http://schemas.openxmlformats.org/drawingml/2006/table">
            <a:tbl>
              <a:tblPr/>
              <a:tblGrid>
                <a:gridCol w="5184549">
                  <a:extLst>
                    <a:ext uri="{9D8B030D-6E8A-4147-A177-3AD203B41FA5}">
                      <a16:colId xmlns:a16="http://schemas.microsoft.com/office/drawing/2014/main" val="1246833053"/>
                    </a:ext>
                  </a:extLst>
                </a:gridCol>
                <a:gridCol w="796073">
                  <a:extLst>
                    <a:ext uri="{9D8B030D-6E8A-4147-A177-3AD203B41FA5}">
                      <a16:colId xmlns:a16="http://schemas.microsoft.com/office/drawing/2014/main" val="2566687901"/>
                    </a:ext>
                  </a:extLst>
                </a:gridCol>
              </a:tblGrid>
              <a:tr h="696410">
                <a:tc>
                  <a:txBody>
                    <a:bodyPr/>
                    <a:lstStyle/>
                    <a:p>
                      <a:pPr algn="l" rtl="0" fontAlgn="base">
                        <a:lnSpc>
                          <a:spcPct val="100000"/>
                        </a:lnSpc>
                        <a:buNone/>
                      </a:pPr>
                      <a:endParaRPr lang="en-US" sz="1600" b="0" i="0" noProof="0">
                        <a:solidFill>
                          <a:srgbClr val="000000"/>
                        </a:solidFill>
                        <a:effectLst/>
                      </a:endParaRPr>
                    </a:p>
                  </a:txBody>
                  <a:tcPr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tc>
                  <a:txBody>
                    <a:bodyPr/>
                    <a:lstStyle/>
                    <a:p>
                      <a:pPr algn="ctr" rtl="0" fontAlgn="base">
                        <a:lnSpc>
                          <a:spcPct val="100000"/>
                        </a:lnSpc>
                        <a:buNone/>
                      </a:pPr>
                      <a:r>
                        <a:rPr lang="de" sz="1600" b="1" i="0" u="none" strike="noStrike" noProof="0">
                          <a:solidFill>
                            <a:srgbClr val="FFFFFF"/>
                          </a:solidFill>
                          <a:effectLst/>
                          <a:latin typeface="+mj-lt"/>
                        </a:rPr>
                        <a:t>2025</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E6E6E5"/>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4055760361"/>
                  </a:ext>
                </a:extLst>
              </a:tr>
              <a:tr h="696410">
                <a:tc>
                  <a:txBody>
                    <a:bodyPr/>
                    <a:lstStyle/>
                    <a:p>
                      <a:pPr algn="l" fontAlgn="ctr">
                        <a:buNone/>
                      </a:pPr>
                      <a:r>
                        <a:rPr lang="de" sz="1600" b="0" i="0" u="none" strike="noStrike" dirty="0">
                          <a:solidFill>
                            <a:srgbClr val="000000"/>
                          </a:solidFill>
                          <a:effectLst/>
                          <a:latin typeface="+mn-lt"/>
                          <a:ea typeface="+mn-ea"/>
                          <a:cs typeface="+mn-cs"/>
                        </a:rPr>
                        <a:t>Einhaltung von Vorschriften, Gesetzen, Branchenstandards und ethischen Praktiken</a:t>
                      </a: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1</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89127094"/>
                  </a:ext>
                </a:extLst>
              </a:tr>
              <a:tr h="696410">
                <a:tc>
                  <a:txBody>
                    <a:bodyPr/>
                    <a:lstStyle/>
                    <a:p>
                      <a:pPr algn="l" fontAlgn="ctr">
                        <a:buNone/>
                      </a:pPr>
                      <a:r>
                        <a:rPr lang="de-DE" sz="1600" b="0" i="0" u="none" strike="noStrike">
                          <a:solidFill>
                            <a:srgbClr val="000000"/>
                          </a:solidFill>
                          <a:effectLst/>
                          <a:latin typeface="+mn-lt"/>
                          <a:ea typeface="+mn-ea"/>
                          <a:cs typeface="+mn-cs"/>
                        </a:rPr>
                        <a:t>Ich habe ein gutes Gefühl dabei, einen Vertrag mit diesem Anbieter abzuschließen</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2</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20404081"/>
                  </a:ext>
                </a:extLst>
              </a:tr>
              <a:tr h="696410">
                <a:tc>
                  <a:txBody>
                    <a:bodyPr/>
                    <a:lstStyle/>
                    <a:p>
                      <a:pPr algn="l" fontAlgn="ctr">
                        <a:buNone/>
                      </a:pPr>
                      <a:r>
                        <a:rPr lang="de-DE" sz="1600" b="0" i="0" u="none" strike="noStrike">
                          <a:solidFill>
                            <a:srgbClr val="000000"/>
                          </a:solidFill>
                          <a:effectLst/>
                          <a:latin typeface="+mn-lt"/>
                          <a:ea typeface="+mn-ea"/>
                          <a:cs typeface="+mn-cs"/>
                        </a:rPr>
                        <a:t>Gilt als Vordenker in seiner Branche</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3</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649234799"/>
                  </a:ext>
                </a:extLst>
              </a:tr>
              <a:tr h="696410">
                <a:tc>
                  <a:txBody>
                    <a:bodyPr/>
                    <a:lstStyle/>
                    <a:p>
                      <a:pPr algn="l" fontAlgn="ctr">
                        <a:buNone/>
                      </a:pPr>
                      <a:r>
                        <a:rPr lang="de-DE" sz="1600" b="0" i="0" u="none" strike="noStrike">
                          <a:solidFill>
                            <a:srgbClr val="000000"/>
                          </a:solidFill>
                          <a:effectLst/>
                          <a:latin typeface="+mn-lt"/>
                          <a:ea typeface="+mn-ea"/>
                          <a:cs typeface="+mn-cs"/>
                        </a:rPr>
                        <a:t>Lässt sich nahtlos in unsere Prozesse und Abläufe integrieren.</a:t>
                      </a:r>
                      <a:endParaRPr lang="de" sz="1600" b="0" i="0" u="none" strike="noStrike">
                        <a:solidFill>
                          <a:srgbClr val="000000"/>
                        </a:solidFill>
                        <a:effectLst/>
                        <a:latin typeface="+mn-lt"/>
                        <a:ea typeface="+mn-ea"/>
                        <a:cs typeface="+mn-cs"/>
                      </a:endParaRPr>
                    </a:p>
                  </a:txBody>
                  <a:tcPr marL="108000" marR="0" marT="0" marB="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a:solidFill>
                            <a:schemeClr val="tx1"/>
                          </a:solidFill>
                          <a:effectLst/>
                          <a:latin typeface="+mj-lt"/>
                        </a:rPr>
                        <a:t>4</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1513754"/>
                  </a:ext>
                </a:extLst>
              </a:tr>
              <a:tr h="696410">
                <a:tc>
                  <a:txBody>
                    <a:bodyPr/>
                    <a:lstStyle/>
                    <a:p>
                      <a:pPr algn="l" rtl="0" fontAlgn="base">
                        <a:lnSpc>
                          <a:spcPct val="100000"/>
                        </a:lnSpc>
                        <a:buNone/>
                      </a:pPr>
                      <a:r>
                        <a:rPr lang="de-DE" sz="1600" b="0" i="0" u="none" strike="noStrike" noProof="0">
                          <a:solidFill>
                            <a:srgbClr val="000000"/>
                          </a:solidFill>
                          <a:effectLst/>
                          <a:latin typeface="+mn-lt"/>
                        </a:rPr>
                        <a:t>Liefert zuverlässig pünktlich und wie vereinbart</a:t>
                      </a:r>
                      <a:endParaRPr lang="de" sz="1600" b="0" i="0" u="none" strike="noStrike" noProof="0">
                        <a:solidFill>
                          <a:srgbClr val="000000"/>
                        </a:solidFill>
                        <a:effectLst/>
                        <a:latin typeface="+mn-lt"/>
                      </a:endParaRPr>
                    </a:p>
                  </a:txBody>
                  <a:tcPr marL="108000" anchor="ctr">
                    <a:lnL w="12700"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base">
                        <a:lnSpc>
                          <a:spcPct val="100000"/>
                        </a:lnSpc>
                        <a:buNone/>
                      </a:pPr>
                      <a:r>
                        <a:rPr lang="de" sz="1600" b="0" i="0" u="none" strike="noStrike" noProof="0" dirty="0">
                          <a:solidFill>
                            <a:schemeClr val="tx1"/>
                          </a:solidFill>
                          <a:effectLst/>
                          <a:latin typeface="+mj-lt"/>
                        </a:rPr>
                        <a:t>5</a:t>
                      </a:r>
                    </a:p>
                  </a:txBody>
                  <a:tcPr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68043737"/>
                  </a:ext>
                </a:extLst>
              </a:tr>
            </a:tbl>
          </a:graphicData>
        </a:graphic>
      </p:graphicFrame>
      <p:sp>
        <p:nvSpPr>
          <p:cNvPr id="5" name="TextBox 4">
            <a:extLst>
              <a:ext uri="{FF2B5EF4-FFF2-40B4-BE49-F238E27FC236}">
                <a16:creationId xmlns:a16="http://schemas.microsoft.com/office/drawing/2014/main" id="{023BD3A6-9023-3B53-3929-5730EA3F67BF}"/>
              </a:ext>
            </a:extLst>
          </p:cNvPr>
          <p:cNvSpPr txBox="1"/>
          <p:nvPr/>
        </p:nvSpPr>
        <p:spPr>
          <a:xfrm>
            <a:off x="4793685" y="5213553"/>
            <a:ext cx="6776695" cy="551946"/>
          </a:xfrm>
          <a:prstGeom prst="rect">
            <a:avLst/>
          </a:prstGeom>
          <a:noFill/>
        </p:spPr>
        <p:txBody>
          <a:bodyPr wrap="square">
            <a:spAutoFit/>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de" sz="1400" u="none" strike="noStrike" kern="1200" cap="none" spc="0" normalizeH="0" baseline="0" noProof="0" dirty="0">
                <a:ln>
                  <a:noFill/>
                </a:ln>
                <a:solidFill>
                  <a:srgbClr val="000000"/>
                </a:solidFill>
                <a:effectLst/>
                <a:uLnTx/>
                <a:uFillTx/>
                <a:ea typeface="+mn-ea"/>
                <a:cs typeface="+mn-cs"/>
              </a:rPr>
              <a:t>Die fünf wichtigsten Entscheidungstreiber für Sieg oder Niederlage einer Marke im Jahr 2025.</a:t>
            </a:r>
          </a:p>
        </p:txBody>
      </p:sp>
      <p:sp>
        <p:nvSpPr>
          <p:cNvPr id="2" name="Title 1">
            <a:extLst>
              <a:ext uri="{FF2B5EF4-FFF2-40B4-BE49-F238E27FC236}">
                <a16:creationId xmlns:a16="http://schemas.microsoft.com/office/drawing/2014/main" id="{02DAB3AB-185C-865F-762D-6B3F1F36E87B}"/>
              </a:ext>
            </a:extLst>
          </p:cNvPr>
          <p:cNvSpPr>
            <a:spLocks noGrp="1"/>
          </p:cNvSpPr>
          <p:nvPr>
            <p:ph type="title"/>
          </p:nvPr>
        </p:nvSpPr>
        <p:spPr>
          <a:xfrm>
            <a:off x="407988" y="1302195"/>
            <a:ext cx="3624515" cy="3886200"/>
          </a:xfrm>
        </p:spPr>
        <p:txBody>
          <a:bodyPr wrap="square" anchor="t"/>
          <a:lstStyle/>
          <a:p>
            <a:pPr algn="l" rtl="0"/>
            <a:r>
              <a:rPr lang="de" sz="2400" kern="1200" dirty="0">
                <a:solidFill>
                  <a:schemeClr val="accent2"/>
                </a:solidFill>
              </a:rPr>
              <a:t>Compliance bleibt in der DACH-Region der wichtigste Faktor </a:t>
            </a:r>
            <a:r>
              <a:rPr lang="de" sz="2400" dirty="0"/>
              <a:t>– noch vor </a:t>
            </a:r>
            <a:r>
              <a:rPr lang="de" sz="2400" kern="1200" noProof="0" dirty="0">
                <a:solidFill>
                  <a:schemeClr val="accent2"/>
                </a:solidFill>
              </a:rPr>
              <a:t>Vertrauen.</a:t>
            </a:r>
            <a:br>
              <a:rPr lang="en-US" sz="2400" kern="1200" noProof="0" dirty="0">
                <a:solidFill>
                  <a:schemeClr val="accent2"/>
                </a:solidFill>
              </a:rPr>
            </a:br>
            <a:br>
              <a:rPr lang="en-US" sz="2400" kern="1200" noProof="0" dirty="0">
                <a:solidFill>
                  <a:schemeClr val="accent2"/>
                </a:solidFill>
              </a:rPr>
            </a:br>
            <a:r>
              <a:rPr lang="de" sz="2400" dirty="0">
                <a:solidFill>
                  <a:srgbClr val="00D2E6"/>
                </a:solidFill>
              </a:rPr>
              <a:t>Integration </a:t>
            </a:r>
            <a:r>
              <a:rPr lang="de" sz="2400" dirty="0"/>
              <a:t>und </a:t>
            </a:r>
            <a:r>
              <a:rPr lang="de" sz="2400" dirty="0">
                <a:solidFill>
                  <a:srgbClr val="00D2E6"/>
                </a:solidFill>
              </a:rPr>
              <a:t>Konsistenz</a:t>
            </a:r>
            <a:r>
              <a:rPr lang="de" sz="2400" dirty="0"/>
              <a:t> sind entscheidend.</a:t>
            </a:r>
          </a:p>
        </p:txBody>
      </p:sp>
      <p:sp>
        <p:nvSpPr>
          <p:cNvPr id="12" name="TextBox 11">
            <a:extLst>
              <a:ext uri="{FF2B5EF4-FFF2-40B4-BE49-F238E27FC236}">
                <a16:creationId xmlns:a16="http://schemas.microsoft.com/office/drawing/2014/main" id="{CEED8212-0A87-53F4-F820-D2A9169595EC}"/>
              </a:ext>
            </a:extLst>
          </p:cNvPr>
          <p:cNvSpPr txBox="1"/>
          <p:nvPr/>
        </p:nvSpPr>
        <p:spPr>
          <a:xfrm>
            <a:off x="4840913" y="1040828"/>
            <a:ext cx="3440173" cy="338554"/>
          </a:xfrm>
          <a:prstGeom prst="rect">
            <a:avLst/>
          </a:prstGeom>
          <a:noFill/>
        </p:spPr>
        <p:txBody>
          <a:bodyPr wrap="none" rtlCol="0">
            <a:spAutoFit/>
          </a:bodyPr>
          <a:lstStyle/>
          <a:p>
            <a:r>
              <a:rPr lang="de" sz="1600" noProof="0" dirty="0">
                <a:latin typeface="+mj-lt"/>
              </a:rPr>
              <a:t>Die Top Fünf von 2025 – </a:t>
            </a:r>
            <a:r>
              <a:rPr lang="de" sz="1600" noProof="0" dirty="0">
                <a:solidFill>
                  <a:srgbClr val="FF0000"/>
                </a:solidFill>
                <a:latin typeface="+mj-lt"/>
              </a:rPr>
              <a:t>DACH</a:t>
            </a:r>
          </a:p>
        </p:txBody>
      </p:sp>
      <p:sp>
        <p:nvSpPr>
          <p:cNvPr id="6" name="TextBox 5">
            <a:extLst>
              <a:ext uri="{FF2B5EF4-FFF2-40B4-BE49-F238E27FC236}">
                <a16:creationId xmlns:a16="http://schemas.microsoft.com/office/drawing/2014/main" id="{AA90469A-DE18-1DC1-38AB-7E920ACAB2D7}"/>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2024-2025, DACH</a:t>
            </a:r>
            <a:endParaRPr lang="en-US" sz="800" noProof="0"/>
          </a:p>
        </p:txBody>
      </p:sp>
    </p:spTree>
    <p:extLst>
      <p:ext uri="{BB962C8B-B14F-4D97-AF65-F5344CB8AC3E}">
        <p14:creationId xmlns:p14="http://schemas.microsoft.com/office/powerpoint/2010/main" val="113928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1CD7F-B2C0-0308-A1D9-44D39E32A6A7}"/>
            </a:ext>
          </a:extLst>
        </p:cNvPr>
        <p:cNvGrpSpPr/>
        <p:nvPr/>
      </p:nvGrpSpPr>
      <p:grpSpPr>
        <a:xfrm>
          <a:off x="0" y="0"/>
          <a:ext cx="0" cy="0"/>
          <a:chOff x="0" y="0"/>
          <a:chExt cx="0" cy="0"/>
        </a:xfrm>
      </p:grpSpPr>
      <p:pic>
        <p:nvPicPr>
          <p:cNvPr id="6" name="Picture Placeholder 5" descr="Ein verschwommenes Bild des Körpers einer Person&#10;&#10;KI-generierte Inhalte könnten falsch sein.">
            <a:extLst>
              <a:ext uri="{FF2B5EF4-FFF2-40B4-BE49-F238E27FC236}">
                <a16:creationId xmlns:a16="http://schemas.microsoft.com/office/drawing/2014/main" id="{6A5C1FB9-B43A-04D0-1460-ABA893657321}"/>
              </a:ext>
            </a:extLst>
          </p:cNvPr>
          <p:cNvPicPr>
            <a:picLocks noGrp="1" noRot="1" noChangeAspect="1" noMove="1" noResize="1" noEditPoints="1" noAdjustHandles="1" noChangeArrowheads="1" noChangeShapeType="1" noCrop="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p:pic>
      <p:sp>
        <p:nvSpPr>
          <p:cNvPr id="15" name="Title 1">
            <a:extLst>
              <a:ext uri="{FF2B5EF4-FFF2-40B4-BE49-F238E27FC236}">
                <a16:creationId xmlns:a16="http://schemas.microsoft.com/office/drawing/2014/main" id="{013F7B7D-F637-D876-A277-99BCA4597B68}"/>
              </a:ext>
            </a:extLst>
          </p:cNvPr>
          <p:cNvSpPr txBox="1">
            <a:spLocks/>
          </p:cNvSpPr>
          <p:nvPr/>
        </p:nvSpPr>
        <p:spPr>
          <a:xfrm>
            <a:off x="613447" y="1681310"/>
            <a:ext cx="3813364" cy="525753"/>
          </a:xfrm>
          <a:prstGeom prst="rect">
            <a:avLst/>
          </a:prstGeom>
          <a:noFill/>
        </p:spPr>
        <p:txBody>
          <a:bodyPr vert="horz" lIns="91440" tIns="45720" rIns="91440" bIns="45720" rtlCol="0" anchor="t">
            <a:noAutofit/>
          </a:bodyPr>
          <a:lstStyle>
            <a:lvl1pPr algn="l" defTabSz="914400" rtl="0" eaLnBrk="1" latinLnBrk="0" hangingPunct="1">
              <a:lnSpc>
                <a:spcPct val="100000"/>
              </a:lnSpc>
              <a:spcBef>
                <a:spcPct val="0"/>
              </a:spcBef>
              <a:buNone/>
              <a:defRPr sz="2400" b="1" i="0" kern="1200">
                <a:solidFill>
                  <a:schemeClr val="tx1"/>
                </a:solidFill>
                <a:latin typeface="+mj-lt"/>
                <a:ea typeface="+mj-ea"/>
                <a:cs typeface="+mj-cs"/>
              </a:defRPr>
            </a:lvl1pPr>
          </a:lstStyle>
          <a:p>
            <a:r>
              <a:rPr lang="de" sz="2800" noProof="0">
                <a:solidFill>
                  <a:schemeClr val="accent2"/>
                </a:solidFill>
              </a:rPr>
              <a:t>Risikoscheu und Bestandsanbieter</a:t>
            </a:r>
          </a:p>
          <a:p>
            <a:endParaRPr lang="en-US" sz="2800" noProof="0">
              <a:solidFill>
                <a:schemeClr val="bg1"/>
              </a:solidFill>
            </a:endParaRPr>
          </a:p>
          <a:p>
            <a:r>
              <a:rPr lang="de-DE" sz="2800" noProof="0">
                <a:solidFill>
                  <a:schemeClr val="bg1"/>
                </a:solidFill>
              </a:rPr>
              <a:t>Es werden mehr Marken in Betracht gezogen, dennoch setzen Käufer weiterhin auf vertraute Anbieter.</a:t>
            </a:r>
            <a:endParaRPr lang="de" sz="2800" noProof="0">
              <a:solidFill>
                <a:schemeClr val="bg1"/>
              </a:solidFill>
            </a:endParaRPr>
          </a:p>
        </p:txBody>
      </p:sp>
      <p:pic>
        <p:nvPicPr>
          <p:cNvPr id="11" name="Graphic 10">
            <a:extLst>
              <a:ext uri="{FF2B5EF4-FFF2-40B4-BE49-F238E27FC236}">
                <a16:creationId xmlns:a16="http://schemas.microsoft.com/office/drawing/2014/main" id="{1E43387D-90DE-6346-9B6A-FF119F9C7F8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0590156" y="6301111"/>
            <a:ext cx="1074099" cy="139983"/>
          </a:xfrm>
          <a:prstGeom prst="rect">
            <a:avLst/>
          </a:prstGeom>
        </p:spPr>
      </p:pic>
      <p:sp>
        <p:nvSpPr>
          <p:cNvPr id="3" name="Arrow: Right 2">
            <a:extLst>
              <a:ext uri="{FF2B5EF4-FFF2-40B4-BE49-F238E27FC236}">
                <a16:creationId xmlns:a16="http://schemas.microsoft.com/office/drawing/2014/main" id="{441A0379-F77C-236D-925E-02429F18B4B5}"/>
              </a:ext>
            </a:extLst>
          </p:cNvPr>
          <p:cNvSpPr/>
          <p:nvPr/>
        </p:nvSpPr>
        <p:spPr>
          <a:xfrm rot="16200000">
            <a:off x="5446288" y="2904860"/>
            <a:ext cx="4536000" cy="943429"/>
          </a:xfrm>
          <a:prstGeom prst="rightArrow">
            <a:avLst/>
          </a:prstGeom>
          <a:solidFill>
            <a:schemeClr val="bg1">
              <a:alpha val="35858"/>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Halcom Book" panose="020F0502020204030204"/>
              <a:ea typeface="+mn-ea"/>
              <a:cs typeface="+mn-cs"/>
            </a:endParaRPr>
          </a:p>
        </p:txBody>
      </p:sp>
      <p:sp>
        <p:nvSpPr>
          <p:cNvPr id="4" name="Oval 3">
            <a:extLst>
              <a:ext uri="{FF2B5EF4-FFF2-40B4-BE49-F238E27FC236}">
                <a16:creationId xmlns:a16="http://schemas.microsoft.com/office/drawing/2014/main" id="{8A75A8E6-41C3-EF05-268A-A08AB606DB2F}"/>
              </a:ext>
            </a:extLst>
          </p:cNvPr>
          <p:cNvSpPr>
            <a:spLocks noChangeAspect="1"/>
          </p:cNvSpPr>
          <p:nvPr/>
        </p:nvSpPr>
        <p:spPr>
          <a:xfrm>
            <a:off x="6094288" y="1756574"/>
            <a:ext cx="3240000" cy="3240000"/>
          </a:xfrm>
          <a:prstGeom prst="ellipse">
            <a:avLst/>
          </a:prstGeom>
          <a:solidFill>
            <a:schemeClr val="bg1">
              <a:alpha val="88405"/>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125"/>
              </a:spcBef>
              <a:spcAft>
                <a:spcPts val="0"/>
              </a:spcAft>
              <a:buClrTx/>
              <a:buSzTx/>
              <a:buFontTx/>
              <a:buNone/>
              <a:tabLst/>
              <a:defRPr/>
            </a:pPr>
            <a:r>
              <a:rPr kumimoji="0" lang="de" sz="4400" b="0" i="0" u="none" strike="noStrike" kern="0" cap="none" spc="0" normalizeH="0" baseline="0" noProof="0">
                <a:ln>
                  <a:noFill/>
                </a:ln>
                <a:solidFill>
                  <a:schemeClr val="accent2"/>
                </a:solidFill>
                <a:effectLst/>
                <a:uLnTx/>
                <a:uFillTx/>
                <a:latin typeface="+mj-lt"/>
                <a:ea typeface="+mn-ea"/>
                <a:cs typeface="Arial Black"/>
              </a:rPr>
              <a:t>+17 %</a:t>
            </a:r>
          </a:p>
          <a:p>
            <a:pPr marL="0" marR="0" lvl="0" indent="0" algn="ctr" defTabSz="914400" eaLnBrk="1" fontAlgn="auto" latinLnBrk="0" hangingPunct="1">
              <a:lnSpc>
                <a:spcPct val="100000"/>
              </a:lnSpc>
              <a:spcBef>
                <a:spcPts val="125"/>
              </a:spcBef>
              <a:spcAft>
                <a:spcPts val="0"/>
              </a:spcAft>
              <a:buClrTx/>
              <a:buSzTx/>
              <a:buFontTx/>
              <a:buNone/>
              <a:tabLst/>
              <a:defRPr/>
            </a:pPr>
            <a:r>
              <a:rPr kumimoji="0" lang="de" sz="1600" b="0" i="0" u="none" strike="noStrike" kern="0" cap="none" spc="0" normalizeH="0" baseline="0" noProof="0">
                <a:ln>
                  <a:noFill/>
                </a:ln>
                <a:effectLst/>
                <a:uLnTx/>
                <a:uFillTx/>
                <a:latin typeface="+mj-lt"/>
                <a:ea typeface="+mn-ea"/>
                <a:cs typeface="Arial Black"/>
              </a:rPr>
              <a:t>Berücksichtigte </a:t>
            </a:r>
            <a:br>
              <a:rPr kumimoji="0" lang="en-US" sz="1600" b="0" i="0" u="none" strike="noStrike" kern="0" cap="none" spc="0" normalizeH="0" baseline="0" noProof="0">
                <a:ln>
                  <a:noFill/>
                </a:ln>
                <a:effectLst/>
                <a:uLnTx/>
                <a:uFillTx/>
                <a:latin typeface="+mj-lt"/>
                <a:ea typeface="+mn-ea"/>
                <a:cs typeface="Arial Black"/>
              </a:rPr>
            </a:br>
            <a:r>
              <a:rPr kumimoji="0" lang="de" sz="1600" b="0" i="0" u="none" strike="noStrike" kern="0" cap="none" spc="0" normalizeH="0" baseline="0" noProof="0">
                <a:ln>
                  <a:noFill/>
                </a:ln>
                <a:effectLst/>
                <a:uLnTx/>
                <a:uFillTx/>
                <a:latin typeface="+mj-lt"/>
                <a:ea typeface="+mn-ea"/>
                <a:cs typeface="Arial Black"/>
              </a:rPr>
              <a:t>Marken</a:t>
            </a:r>
            <a:endParaRPr lang="en-US" sz="1600" kern="0" noProof="0">
              <a:latin typeface="+mj-lt"/>
              <a:cs typeface="Arial Black"/>
            </a:endParaRPr>
          </a:p>
          <a:p>
            <a:pPr marL="0" marR="0" lvl="0" indent="0" algn="ctr" defTabSz="914400" eaLnBrk="1" fontAlgn="auto" latinLnBrk="0" hangingPunct="1">
              <a:lnSpc>
                <a:spcPct val="100000"/>
              </a:lnSpc>
              <a:spcBef>
                <a:spcPts val="125"/>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Halcom ExtraBold Italic"/>
              <a:ea typeface="+mn-ea"/>
              <a:cs typeface="Arial Black"/>
            </a:endParaRPr>
          </a:p>
          <a:p>
            <a:pPr marL="0" marR="0" lvl="0" indent="0" algn="ctr" defTabSz="914400" eaLnBrk="1" fontAlgn="auto" latinLnBrk="0" hangingPunct="1">
              <a:lnSpc>
                <a:spcPct val="100000"/>
              </a:lnSpc>
              <a:spcBef>
                <a:spcPts val="125"/>
              </a:spcBef>
              <a:spcAft>
                <a:spcPts val="0"/>
              </a:spcAft>
              <a:buClrTx/>
              <a:buSzTx/>
              <a:buFontTx/>
              <a:buNone/>
              <a:tabLst/>
              <a:defRPr/>
            </a:pPr>
            <a:r>
              <a:rPr kumimoji="0" lang="de" sz="1400" b="0" i="0" u="none" strike="noStrike" kern="0" cap="none" spc="0" normalizeH="0" baseline="0" noProof="0">
                <a:ln>
                  <a:noFill/>
                </a:ln>
                <a:effectLst/>
                <a:uLnTx/>
                <a:uFillTx/>
                <a:ea typeface="+mn-ea"/>
                <a:cs typeface="Arial Black"/>
              </a:rPr>
              <a:t>Anzahl der berücksichtigten Marken gegenüber 2024 ist gestiegen</a:t>
            </a:r>
          </a:p>
        </p:txBody>
      </p:sp>
      <p:sp>
        <p:nvSpPr>
          <p:cNvPr id="14" name="TextBox 13">
            <a:extLst>
              <a:ext uri="{FF2B5EF4-FFF2-40B4-BE49-F238E27FC236}">
                <a16:creationId xmlns:a16="http://schemas.microsoft.com/office/drawing/2014/main" id="{8B4AFDE1-EB2E-5021-A45D-F791F340299E}"/>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solidFill>
                  <a:schemeClr val="bg1"/>
                </a:solidFill>
              </a:rPr>
              <a:t>B2B Superpowers Index 2024-2025, Deutschland</a:t>
            </a:r>
            <a:endParaRPr lang="en-US" sz="800" noProof="0">
              <a:solidFill>
                <a:schemeClr val="bg1"/>
              </a:solidFill>
            </a:endParaRPr>
          </a:p>
        </p:txBody>
      </p:sp>
      <p:pic>
        <p:nvPicPr>
          <p:cNvPr id="5" name="Picture 4" descr="Ein schwarz-weißes Logo&#10;&#10;KI-generierte Inhalte könnten falsch sein.">
            <a:extLst>
              <a:ext uri="{FF2B5EF4-FFF2-40B4-BE49-F238E27FC236}">
                <a16:creationId xmlns:a16="http://schemas.microsoft.com/office/drawing/2014/main" id="{0574E686-FA9B-A81E-614C-E413C7F7832D}"/>
              </a:ext>
            </a:extLst>
          </p:cNvPr>
          <p:cNvPicPr>
            <a:picLocks noChangeAspect="1"/>
          </p:cNvPicPr>
          <p:nvPr/>
        </p:nvPicPr>
        <p:blipFill>
          <a:blip r:embed="rId5" cstate="print">
            <a:alphaModFix/>
            <a:extLst>
              <a:ext uri="{28A0092B-C50C-407E-A947-70E740481C1C}">
                <a14:useLocalDpi xmlns:a14="http://schemas.microsoft.com/office/drawing/2010/main"/>
              </a:ext>
            </a:extLst>
          </a:blip>
          <a:stretch>
            <a:fillRect/>
          </a:stretch>
        </p:blipFill>
        <p:spPr>
          <a:xfrm>
            <a:off x="608815" y="5979979"/>
            <a:ext cx="1088827" cy="460517"/>
          </a:xfrm>
          <a:prstGeom prst="rect">
            <a:avLst/>
          </a:prstGeom>
        </p:spPr>
      </p:pic>
      <p:pic>
        <p:nvPicPr>
          <p:cNvPr id="9" name="Picture 8">
            <a:extLst>
              <a:ext uri="{FF2B5EF4-FFF2-40B4-BE49-F238E27FC236}">
                <a16:creationId xmlns:a16="http://schemas.microsoft.com/office/drawing/2014/main" id="{3B58752D-3555-30FE-0AFF-E7DC8FA180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32000" y="0"/>
            <a:ext cx="360000" cy="360000"/>
          </a:xfrm>
          <a:prstGeom prst="rect">
            <a:avLst/>
          </a:prstGeom>
        </p:spPr>
      </p:pic>
    </p:spTree>
    <p:extLst>
      <p:ext uri="{BB962C8B-B14F-4D97-AF65-F5344CB8AC3E}">
        <p14:creationId xmlns:p14="http://schemas.microsoft.com/office/powerpoint/2010/main" val="1505788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5CC66-0863-C97A-4E2F-73AF6A5450D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39DD09C-0E76-D286-1783-A8A5A3B56D49}"/>
              </a:ext>
            </a:extLst>
          </p:cNvPr>
          <p:cNvSpPr/>
          <p:nvPr/>
        </p:nvSpPr>
        <p:spPr>
          <a:xfrm>
            <a:off x="5600700" y="228600"/>
            <a:ext cx="6419850" cy="6000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 Book" panose="020F0502020204030204"/>
              <a:ea typeface="+mn-ea"/>
              <a:cs typeface="+mn-cs"/>
            </a:endParaRPr>
          </a:p>
        </p:txBody>
      </p:sp>
      <p:sp>
        <p:nvSpPr>
          <p:cNvPr id="8" name="Title 1">
            <a:extLst>
              <a:ext uri="{FF2B5EF4-FFF2-40B4-BE49-F238E27FC236}">
                <a16:creationId xmlns:a16="http://schemas.microsoft.com/office/drawing/2014/main" id="{686C2E51-F201-F4D0-BED5-7A35CF398AE8}"/>
              </a:ext>
            </a:extLst>
          </p:cNvPr>
          <p:cNvSpPr txBox="1">
            <a:spLocks/>
          </p:cNvSpPr>
          <p:nvPr/>
        </p:nvSpPr>
        <p:spPr>
          <a:xfrm>
            <a:off x="640543" y="1641489"/>
            <a:ext cx="3845731" cy="2820553"/>
          </a:xfrm>
          <a:prstGeom prst="rect">
            <a:avLst/>
          </a:prstGeom>
          <a:noFill/>
        </p:spPr>
        <p:txBody>
          <a:bodyPr vert="horz" lIns="91440" tIns="45720" rIns="91440" bIns="45720" rtlCol="0" anchor="t">
            <a:noAutofit/>
          </a:bodyPr>
          <a:lstStyle>
            <a:lvl1pPr algn="l" defTabSz="914400" rtl="0" eaLnBrk="1" latinLnBrk="0" hangingPunct="1">
              <a:lnSpc>
                <a:spcPct val="100000"/>
              </a:lnSpc>
              <a:spcBef>
                <a:spcPct val="0"/>
              </a:spcBef>
              <a:buNone/>
              <a:defRPr sz="2400" b="1" i="0" kern="1200">
                <a:solidFill>
                  <a:schemeClr val="tx1"/>
                </a:solidFill>
                <a:latin typeface="+mj-lt"/>
                <a:ea typeface="+mj-ea"/>
                <a:cs typeface="+mj-cs"/>
              </a:defRPr>
            </a:lvl1pPr>
          </a:lstStyle>
          <a:p>
            <a:pPr lvl="0">
              <a:defRPr/>
            </a:pPr>
            <a:br>
              <a:rPr kumimoji="0" lang="en-US" sz="2400" u="none" strike="noStrike" kern="1200" cap="none" spc="0" normalizeH="0" baseline="0" noProof="0">
                <a:ln>
                  <a:noFill/>
                </a:ln>
                <a:solidFill>
                  <a:srgbClr val="000000"/>
                </a:solidFill>
                <a:effectLst/>
                <a:uLnTx/>
                <a:uFillTx/>
              </a:rPr>
            </a:br>
            <a:endParaRPr kumimoji="0" lang="en-US" sz="2400" u="none" strike="noStrike" kern="1200" cap="none" spc="0" normalizeH="0" baseline="0" noProof="0">
              <a:ln>
                <a:noFill/>
              </a:ln>
              <a:solidFill>
                <a:srgbClr val="000000"/>
              </a:solidFill>
              <a:effectLst/>
              <a:uLnTx/>
              <a:uFillTx/>
            </a:endParaRPr>
          </a:p>
        </p:txBody>
      </p:sp>
      <p:sp>
        <p:nvSpPr>
          <p:cNvPr id="20" name="TextBox 19">
            <a:extLst>
              <a:ext uri="{FF2B5EF4-FFF2-40B4-BE49-F238E27FC236}">
                <a16:creationId xmlns:a16="http://schemas.microsoft.com/office/drawing/2014/main" id="{CD181A00-EDC4-2E11-1347-76D372B211EE}"/>
              </a:ext>
            </a:extLst>
          </p:cNvPr>
          <p:cNvSpPr txBox="1"/>
          <p:nvPr/>
        </p:nvSpPr>
        <p:spPr>
          <a:xfrm>
            <a:off x="5378969" y="950050"/>
            <a:ext cx="5714993" cy="584775"/>
          </a:xfrm>
          <a:prstGeom prst="rect">
            <a:avLst/>
          </a:prstGeom>
          <a:noFill/>
        </p:spPr>
        <p:txBody>
          <a:bodyPr wrap="square" rtlCol="0">
            <a:spAutoFit/>
          </a:bodyPr>
          <a:lstStyle/>
          <a:p>
            <a:pPr algn="ctr">
              <a:spcBef>
                <a:spcPts val="300"/>
              </a:spcBef>
              <a:spcAft>
                <a:spcPts val="300"/>
              </a:spcAft>
            </a:pPr>
            <a:r>
              <a:rPr lang="de-DE" sz="1600" b="1" noProof="0">
                <a:latin typeface="+mj-lt"/>
              </a:rPr>
              <a:t>Der Wettbewerbsvorsprung zwischen </a:t>
            </a:r>
            <a:r>
              <a:rPr lang="de-DE" sz="1600" b="1" u="sng" noProof="0">
                <a:latin typeface="+mj-lt"/>
              </a:rPr>
              <a:t>Gewinner- und Verlierermarken</a:t>
            </a:r>
            <a:r>
              <a:rPr lang="de-DE" sz="1600" b="1" noProof="0">
                <a:latin typeface="+mj-lt"/>
              </a:rPr>
              <a:t> hat zugenommen</a:t>
            </a:r>
            <a:endParaRPr lang="de" sz="1600" b="1" noProof="0">
              <a:latin typeface="+mj-lt"/>
            </a:endParaRPr>
          </a:p>
        </p:txBody>
      </p:sp>
      <p:sp>
        <p:nvSpPr>
          <p:cNvPr id="2" name="Title 1">
            <a:extLst>
              <a:ext uri="{FF2B5EF4-FFF2-40B4-BE49-F238E27FC236}">
                <a16:creationId xmlns:a16="http://schemas.microsoft.com/office/drawing/2014/main" id="{E553CF18-573C-23CD-FE21-02A44A13AFDB}"/>
              </a:ext>
            </a:extLst>
          </p:cNvPr>
          <p:cNvSpPr>
            <a:spLocks noGrp="1"/>
          </p:cNvSpPr>
          <p:nvPr>
            <p:ph type="title"/>
          </p:nvPr>
        </p:nvSpPr>
        <p:spPr>
          <a:xfrm>
            <a:off x="407987" y="892280"/>
            <a:ext cx="3845731" cy="4890073"/>
          </a:xfrm>
        </p:spPr>
        <p:txBody>
          <a:bodyPr anchor="t"/>
          <a:lstStyle/>
          <a:p>
            <a:pPr>
              <a:lnSpc>
                <a:spcPct val="100000"/>
              </a:lnSpc>
              <a:spcBef>
                <a:spcPts val="300"/>
              </a:spcBef>
              <a:spcAft>
                <a:spcPts val="300"/>
              </a:spcAft>
            </a:pPr>
            <a:r>
              <a:rPr lang="de-DE" sz="2400" noProof="0" dirty="0">
                <a:solidFill>
                  <a:schemeClr val="accent2"/>
                </a:solidFill>
              </a:rPr>
              <a:t>Den Gewinnermarken gelingt die Differenzierung leichter als im Vorjahr:</a:t>
            </a:r>
            <a:br>
              <a:rPr lang="de-DE" sz="2400" noProof="0" dirty="0">
                <a:solidFill>
                  <a:schemeClr val="accent2"/>
                </a:solidFill>
              </a:rPr>
            </a:br>
            <a:br>
              <a:rPr lang="en-US" sz="2400" noProof="0" dirty="0"/>
            </a:br>
            <a:r>
              <a:rPr lang="de-DE" sz="2400" noProof="0" dirty="0"/>
              <a:t>Der Abstand zwischen der führenden und der zweitplatzierten Marke wächst um 86 %.</a:t>
            </a:r>
            <a:endParaRPr lang="de" sz="2400" noProof="0" dirty="0"/>
          </a:p>
        </p:txBody>
      </p:sp>
      <p:sp>
        <p:nvSpPr>
          <p:cNvPr id="9" name="TextBox 8">
            <a:extLst>
              <a:ext uri="{FF2B5EF4-FFF2-40B4-BE49-F238E27FC236}">
                <a16:creationId xmlns:a16="http://schemas.microsoft.com/office/drawing/2014/main" id="{1098FC5B-626E-1096-CFFD-F028F23A9CE9}"/>
              </a:ext>
            </a:extLst>
          </p:cNvPr>
          <p:cNvSpPr txBox="1"/>
          <p:nvPr/>
        </p:nvSpPr>
        <p:spPr>
          <a:xfrm>
            <a:off x="4762799" y="5183598"/>
            <a:ext cx="7130074" cy="523220"/>
          </a:xfrm>
          <a:prstGeom prst="rect">
            <a:avLst/>
          </a:prstGeom>
          <a:noFill/>
        </p:spPr>
        <p:txBody>
          <a:bodyPr wrap="square">
            <a:spAutoFit/>
          </a:bodyPr>
          <a:lstStyle/>
          <a:p>
            <a:pPr>
              <a:spcBef>
                <a:spcPts val="300"/>
              </a:spcBef>
              <a:spcAft>
                <a:spcPts val="300"/>
              </a:spcAft>
            </a:pPr>
            <a:r>
              <a:rPr lang="de-DE" sz="1400" noProof="0"/>
              <a:t>Gemessen über alle 30 Entscheidungskriterien auf Basis der durchschnittlichen Punktedifferenz.</a:t>
            </a:r>
            <a:endParaRPr lang="en-US" noProof="0"/>
          </a:p>
        </p:txBody>
      </p:sp>
      <p:sp>
        <p:nvSpPr>
          <p:cNvPr id="4" name="TextBox 3">
            <a:extLst>
              <a:ext uri="{FF2B5EF4-FFF2-40B4-BE49-F238E27FC236}">
                <a16:creationId xmlns:a16="http://schemas.microsoft.com/office/drawing/2014/main" id="{4E5773BA-89A4-DDCA-D7B7-8554FEDF5431}"/>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2021-2025, Deutschland</a:t>
            </a:r>
          </a:p>
        </p:txBody>
      </p:sp>
      <p:grpSp>
        <p:nvGrpSpPr>
          <p:cNvPr id="5" name="Group 4">
            <a:extLst>
              <a:ext uri="{FF2B5EF4-FFF2-40B4-BE49-F238E27FC236}">
                <a16:creationId xmlns:a16="http://schemas.microsoft.com/office/drawing/2014/main" id="{1A1765EF-7BAE-AD1D-FCB7-77716B2FC207}"/>
              </a:ext>
            </a:extLst>
          </p:cNvPr>
          <p:cNvGrpSpPr/>
          <p:nvPr/>
        </p:nvGrpSpPr>
        <p:grpSpPr>
          <a:xfrm>
            <a:off x="4960836" y="1327016"/>
            <a:ext cx="6932036" cy="3741226"/>
            <a:chOff x="5404242" y="1807888"/>
            <a:chExt cx="6932036" cy="3741226"/>
          </a:xfrm>
        </p:grpSpPr>
        <mc:AlternateContent xmlns:mc="http://schemas.openxmlformats.org/markup-compatibility/2006" xmlns:cx2="http://schemas.microsoft.com/office/drawing/2015/10/21/chartex">
          <mc:Choice Requires="cx2">
            <p:graphicFrame>
              <p:nvGraphicFramePr>
                <p:cNvPr id="19" name="Chart 18">
                  <a:extLst>
                    <a:ext uri="{FF2B5EF4-FFF2-40B4-BE49-F238E27FC236}">
                      <a16:creationId xmlns:a16="http://schemas.microsoft.com/office/drawing/2014/main" id="{37CAED3A-15BA-7C49-AAE2-0655A3A3748A}"/>
                    </a:ext>
                  </a:extLst>
                </p:cNvPr>
                <p:cNvGraphicFramePr/>
                <p:nvPr>
                  <p:extLst>
                    <p:ext uri="{D42A27DB-BD31-4B8C-83A1-F6EECF244321}">
                      <p14:modId xmlns:p14="http://schemas.microsoft.com/office/powerpoint/2010/main" val="2428774065"/>
                    </p:ext>
                  </p:extLst>
                </p:nvPr>
              </p:nvGraphicFramePr>
              <p:xfrm>
                <a:off x="5404242" y="1807888"/>
                <a:ext cx="4722009" cy="3741226"/>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9" name="Chart 18">
                  <a:extLst>
                    <a:ext uri="{FF2B5EF4-FFF2-40B4-BE49-F238E27FC236}">
                      <a16:creationId xmlns:a16="http://schemas.microsoft.com/office/drawing/2014/main" id="{37CAED3A-15BA-7C49-AAE2-0655A3A3748A}"/>
                    </a:ext>
                  </a:extLst>
                </p:cNvPr>
                <p:cNvPicPr>
                  <a:picLocks noGrp="1" noRot="1" noChangeAspect="1" noMove="1" noResize="1" noEditPoints="1" noAdjustHandles="1" noChangeArrowheads="1" noChangeShapeType="1"/>
                </p:cNvPicPr>
                <p:nvPr/>
              </p:nvPicPr>
              <p:blipFill>
                <a:blip r:embed="rId5"/>
                <a:stretch>
                  <a:fillRect/>
                </a:stretch>
              </p:blipFill>
              <p:spPr>
                <a:xfrm>
                  <a:off x="4960836" y="1327016"/>
                  <a:ext cx="4722009" cy="3741226"/>
                </a:xfrm>
                <a:prstGeom prst="rect">
                  <a:avLst/>
                </a:prstGeom>
              </p:spPr>
            </p:pic>
          </mc:Fallback>
        </mc:AlternateContent>
        <p:sp>
          <p:nvSpPr>
            <p:cNvPr id="21" name="TextBox 20">
              <a:extLst>
                <a:ext uri="{FF2B5EF4-FFF2-40B4-BE49-F238E27FC236}">
                  <a16:creationId xmlns:a16="http://schemas.microsoft.com/office/drawing/2014/main" id="{BA1E6330-C474-2470-608E-1E537EF68A60}"/>
                </a:ext>
              </a:extLst>
            </p:cNvPr>
            <p:cNvSpPr txBox="1"/>
            <p:nvPr/>
          </p:nvSpPr>
          <p:spPr>
            <a:xfrm>
              <a:off x="9926366" y="3108734"/>
              <a:ext cx="2301051" cy="828000"/>
            </a:xfrm>
            <a:prstGeom prst="rect">
              <a:avLst/>
            </a:prstGeom>
            <a:noFill/>
          </p:spPr>
          <p:txBody>
            <a:bodyPr wrap="square" rtlCol="0" anchor="ctr">
              <a:noAutofit/>
            </a:bodyPr>
            <a:lstStyle/>
            <a:p>
              <a:r>
                <a:rPr lang="de-DE" sz="1400" noProof="0">
                  <a:solidFill>
                    <a:schemeClr val="accent2"/>
                  </a:solidFill>
                  <a:latin typeface="+mj-lt"/>
                </a:rPr>
                <a:t>89 % Rückgang </a:t>
              </a:r>
              <a:r>
                <a:rPr lang="de-DE" sz="1400" noProof="0"/>
                <a:t>des Abstands zwischen 2021 und 2024</a:t>
              </a:r>
              <a:endParaRPr lang="de" sz="1400" noProof="0">
                <a:solidFill>
                  <a:schemeClr val="accent2">
                    <a:lumMod val="60000"/>
                    <a:lumOff val="40000"/>
                  </a:schemeClr>
                </a:solidFill>
                <a:latin typeface="Halcom-ExtraBold" panose="020F0302020204030204"/>
              </a:endParaRPr>
            </a:p>
          </p:txBody>
        </p:sp>
        <p:sp>
          <p:nvSpPr>
            <p:cNvPr id="22" name="TextBox 21">
              <a:extLst>
                <a:ext uri="{FF2B5EF4-FFF2-40B4-BE49-F238E27FC236}">
                  <a16:creationId xmlns:a16="http://schemas.microsoft.com/office/drawing/2014/main" id="{D2272E3E-F6D7-60CB-2592-99F6D071D28A}"/>
                </a:ext>
              </a:extLst>
            </p:cNvPr>
            <p:cNvSpPr txBox="1"/>
            <p:nvPr/>
          </p:nvSpPr>
          <p:spPr>
            <a:xfrm>
              <a:off x="9923575" y="4344088"/>
              <a:ext cx="2412703" cy="828000"/>
            </a:xfrm>
            <a:prstGeom prst="rect">
              <a:avLst/>
            </a:prstGeom>
            <a:noFill/>
          </p:spPr>
          <p:txBody>
            <a:bodyPr wrap="square" rtlCol="0" anchor="ctr">
              <a:noAutofit/>
            </a:bodyPr>
            <a:lstStyle/>
            <a:p>
              <a:r>
                <a:rPr lang="de-DE" sz="1400" noProof="0">
                  <a:solidFill>
                    <a:schemeClr val="accent2"/>
                  </a:solidFill>
                  <a:latin typeface="+mj-lt"/>
                </a:rPr>
                <a:t>86 % Zunahme </a:t>
              </a:r>
              <a:r>
                <a:rPr lang="de-DE" sz="1400" noProof="0"/>
                <a:t>gegenüber dem Vorjahr – erfolgreiche Marken verschaffen sich wieder einen Vorsprung</a:t>
              </a:r>
              <a:endParaRPr lang="de" sz="1200" noProof="0"/>
            </a:p>
          </p:txBody>
        </p:sp>
        <p:cxnSp>
          <p:nvCxnSpPr>
            <p:cNvPr id="23" name="Straight Connector 22">
              <a:extLst>
                <a:ext uri="{FF2B5EF4-FFF2-40B4-BE49-F238E27FC236}">
                  <a16:creationId xmlns:a16="http://schemas.microsoft.com/office/drawing/2014/main" id="{F16DD940-3A8C-6465-6F13-49692ACA25A0}"/>
                </a:ext>
              </a:extLst>
            </p:cNvPr>
            <p:cNvCxnSpPr>
              <a:cxnSpLocks/>
            </p:cNvCxnSpPr>
            <p:nvPr/>
          </p:nvCxnSpPr>
          <p:spPr>
            <a:xfrm>
              <a:off x="9772650" y="2734042"/>
              <a:ext cx="0" cy="1728000"/>
            </a:xfrm>
            <a:prstGeom prst="line">
              <a:avLst/>
            </a:prstGeom>
            <a:noFill/>
            <a:ln w="6350" cap="flat" cmpd="sng" algn="ctr">
              <a:solidFill>
                <a:srgbClr val="B0B8C4"/>
              </a:solidFill>
              <a:prstDash val="dash"/>
              <a:miter lim="800000"/>
            </a:ln>
            <a:effectLst/>
          </p:spPr>
        </p:cxnSp>
        <p:cxnSp>
          <p:nvCxnSpPr>
            <p:cNvPr id="24" name="Straight Connector 23">
              <a:extLst>
                <a:ext uri="{FF2B5EF4-FFF2-40B4-BE49-F238E27FC236}">
                  <a16:creationId xmlns:a16="http://schemas.microsoft.com/office/drawing/2014/main" id="{2DD6F1D9-4C13-204C-151C-4AEE497AB128}"/>
                </a:ext>
              </a:extLst>
            </p:cNvPr>
            <p:cNvCxnSpPr>
              <a:cxnSpLocks/>
            </p:cNvCxnSpPr>
            <p:nvPr/>
          </p:nvCxnSpPr>
          <p:spPr>
            <a:xfrm flipH="1">
              <a:off x="9467850" y="4462042"/>
              <a:ext cx="304800" cy="0"/>
            </a:xfrm>
            <a:prstGeom prst="line">
              <a:avLst/>
            </a:prstGeom>
            <a:noFill/>
            <a:ln w="6350" cap="flat" cmpd="sng" algn="ctr">
              <a:solidFill>
                <a:srgbClr val="B0B8C4"/>
              </a:solidFill>
              <a:prstDash val="dash"/>
              <a:miter lim="800000"/>
              <a:headEnd type="none" w="med" len="med"/>
              <a:tailEnd type="triangle" w="med" len="med"/>
            </a:ln>
            <a:effectLst/>
          </p:spPr>
        </p:cxnSp>
        <p:cxnSp>
          <p:nvCxnSpPr>
            <p:cNvPr id="25" name="Straight Connector 24">
              <a:extLst>
                <a:ext uri="{FF2B5EF4-FFF2-40B4-BE49-F238E27FC236}">
                  <a16:creationId xmlns:a16="http://schemas.microsoft.com/office/drawing/2014/main" id="{00E96EDD-A42B-3985-1764-9E84A3257554}"/>
                </a:ext>
              </a:extLst>
            </p:cNvPr>
            <p:cNvCxnSpPr>
              <a:cxnSpLocks/>
            </p:cNvCxnSpPr>
            <p:nvPr/>
          </p:nvCxnSpPr>
          <p:spPr>
            <a:xfrm>
              <a:off x="9772650" y="4489240"/>
              <a:ext cx="0" cy="612000"/>
            </a:xfrm>
            <a:prstGeom prst="line">
              <a:avLst/>
            </a:prstGeom>
            <a:noFill/>
            <a:ln w="6350" cap="flat" cmpd="sng" algn="ctr">
              <a:solidFill>
                <a:srgbClr val="B0B8C4"/>
              </a:solidFill>
              <a:prstDash val="dash"/>
              <a:miter lim="800000"/>
            </a:ln>
            <a:effectLst/>
          </p:spPr>
        </p:cxnSp>
        <p:cxnSp>
          <p:nvCxnSpPr>
            <p:cNvPr id="26" name="Straight Connector 25">
              <a:extLst>
                <a:ext uri="{FF2B5EF4-FFF2-40B4-BE49-F238E27FC236}">
                  <a16:creationId xmlns:a16="http://schemas.microsoft.com/office/drawing/2014/main" id="{18E79A74-EB22-583A-3827-163F43770314}"/>
                </a:ext>
              </a:extLst>
            </p:cNvPr>
            <p:cNvCxnSpPr>
              <a:cxnSpLocks/>
            </p:cNvCxnSpPr>
            <p:nvPr/>
          </p:nvCxnSpPr>
          <p:spPr>
            <a:xfrm flipH="1">
              <a:off x="9467850" y="5101240"/>
              <a:ext cx="304800" cy="0"/>
            </a:xfrm>
            <a:prstGeom prst="line">
              <a:avLst/>
            </a:prstGeom>
            <a:noFill/>
            <a:ln w="6350" cap="flat" cmpd="sng" algn="ctr">
              <a:solidFill>
                <a:srgbClr val="B0B8C4"/>
              </a:solidFill>
              <a:prstDash val="dash"/>
              <a:miter lim="800000"/>
              <a:headEnd type="none" w="med" len="med"/>
              <a:tailEnd type="triangle" w="med" len="med"/>
            </a:ln>
            <a:effectLst/>
          </p:spPr>
        </p:cxnSp>
      </p:grpSp>
      <p:pic>
        <p:nvPicPr>
          <p:cNvPr id="7" name="Picture 6">
            <a:extLst>
              <a:ext uri="{FF2B5EF4-FFF2-40B4-BE49-F238E27FC236}">
                <a16:creationId xmlns:a16="http://schemas.microsoft.com/office/drawing/2014/main" id="{04028C40-E825-F78B-2767-B0CF6E9C02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32000" y="0"/>
            <a:ext cx="360000" cy="360000"/>
          </a:xfrm>
          <a:prstGeom prst="rect">
            <a:avLst/>
          </a:prstGeom>
        </p:spPr>
      </p:pic>
    </p:spTree>
    <p:extLst>
      <p:ext uri="{BB962C8B-B14F-4D97-AF65-F5344CB8AC3E}">
        <p14:creationId xmlns:p14="http://schemas.microsoft.com/office/powerpoint/2010/main" val="2756484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B61B-B14D-828E-E470-9DD6EB191AD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651A932-5635-8662-4573-9247FD591851}"/>
              </a:ext>
            </a:extLst>
          </p:cNvPr>
          <p:cNvSpPr txBox="1">
            <a:spLocks noGrp="1"/>
          </p:cNvSpPr>
          <p:nvPr>
            <p:ph type="title"/>
          </p:nvPr>
        </p:nvSpPr>
        <p:spPr/>
        <p:txBody>
          <a:bodyPr vert="horz" lIns="91440" tIns="45720" rIns="91440" bIns="45720" rtlCol="0" anchor="ctr">
            <a:noAutofit/>
          </a:bodyPr>
          <a:lstStyle/>
          <a:p>
            <a:r>
              <a:rPr lang="de-DE" sz="2400" noProof="0" dirty="0"/>
              <a:t>Erfolgreiche Marken beschleunigen Kaufentscheidungen durch herausragende Kundenerlebnisse</a:t>
            </a:r>
            <a:endParaRPr lang="de" sz="2400" noProof="0" dirty="0"/>
          </a:p>
        </p:txBody>
      </p:sp>
      <p:graphicFrame>
        <p:nvGraphicFramePr>
          <p:cNvPr id="17" name="Table 16">
            <a:extLst>
              <a:ext uri="{FF2B5EF4-FFF2-40B4-BE49-F238E27FC236}">
                <a16:creationId xmlns:a16="http://schemas.microsoft.com/office/drawing/2014/main" id="{0397D52A-E7D3-0CB9-8DED-62F41B930358}"/>
              </a:ext>
            </a:extLst>
          </p:cNvPr>
          <p:cNvGraphicFramePr>
            <a:graphicFrameLocks noGrp="1"/>
          </p:cNvGraphicFramePr>
          <p:nvPr>
            <p:extLst>
              <p:ext uri="{D42A27DB-BD31-4B8C-83A1-F6EECF244321}">
                <p14:modId xmlns:p14="http://schemas.microsoft.com/office/powerpoint/2010/main" val="2680456505"/>
              </p:ext>
            </p:extLst>
          </p:nvPr>
        </p:nvGraphicFramePr>
        <p:xfrm>
          <a:off x="537422" y="1449009"/>
          <a:ext cx="11030805" cy="4363539"/>
        </p:xfrm>
        <a:graphic>
          <a:graphicData uri="http://schemas.openxmlformats.org/drawingml/2006/table">
            <a:tbl>
              <a:tblPr firstRow="1" bandRow="1">
                <a:tableStyleId>{8EC20E35-A176-4012-BC5E-935CFFF8708E}</a:tableStyleId>
              </a:tblPr>
              <a:tblGrid>
                <a:gridCol w="2702103">
                  <a:extLst>
                    <a:ext uri="{9D8B030D-6E8A-4147-A177-3AD203B41FA5}">
                      <a16:colId xmlns:a16="http://schemas.microsoft.com/office/drawing/2014/main" val="202193499"/>
                    </a:ext>
                  </a:extLst>
                </a:gridCol>
                <a:gridCol w="6996702">
                  <a:extLst>
                    <a:ext uri="{9D8B030D-6E8A-4147-A177-3AD203B41FA5}">
                      <a16:colId xmlns:a16="http://schemas.microsoft.com/office/drawing/2014/main" val="1204549251"/>
                    </a:ext>
                  </a:extLst>
                </a:gridCol>
                <a:gridCol w="1332000">
                  <a:extLst>
                    <a:ext uri="{9D8B030D-6E8A-4147-A177-3AD203B41FA5}">
                      <a16:colId xmlns:a16="http://schemas.microsoft.com/office/drawing/2014/main" val="2951060813"/>
                    </a:ext>
                  </a:extLst>
                </a:gridCol>
              </a:tblGrid>
              <a:tr h="770403">
                <a:tc>
                  <a:txBody>
                    <a:bodyPr/>
                    <a:lstStyle/>
                    <a:p>
                      <a:r>
                        <a:rPr lang="de" sz="1200" noProof="0" dirty="0">
                          <a:latin typeface="+mj-lt"/>
                        </a:rPr>
                        <a:t>Thema</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tx2"/>
                    </a:solidFill>
                  </a:tcPr>
                </a:tc>
                <a:tc>
                  <a:txBody>
                    <a:bodyPr/>
                    <a:lstStyle/>
                    <a:p>
                      <a:r>
                        <a:rPr lang="de" sz="1200" b="1" kern="1200" noProof="0">
                          <a:solidFill>
                            <a:schemeClr val="lt1"/>
                          </a:solidFill>
                          <a:latin typeface="+mj-lt"/>
                          <a:ea typeface="+mn-ea"/>
                          <a:cs typeface="+mn-cs"/>
                        </a:rPr>
                        <a:t>Aktion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tx2"/>
                    </a:solidFill>
                  </a:tcPr>
                </a:tc>
                <a:tc>
                  <a:txBody>
                    <a:bodyPr/>
                    <a:lstStyle/>
                    <a:p>
                      <a:pPr algn="ctr"/>
                      <a:r>
                        <a:rPr lang="de-DE" sz="1200" noProof="0">
                          <a:latin typeface="+mj-lt"/>
                        </a:rPr>
                        <a:t>Potenzielle Verkürzung der Entscheidungsdauer*</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solidFill>
                  </a:tcPr>
                </a:tc>
                <a:extLst>
                  <a:ext uri="{0D108BD9-81ED-4DB2-BD59-A6C34878D82A}">
                    <a16:rowId xmlns:a16="http://schemas.microsoft.com/office/drawing/2014/main" val="1614472811"/>
                  </a:ext>
                </a:extLst>
              </a:tr>
              <a:tr h="682732">
                <a:tc>
                  <a:txBody>
                    <a:bodyPr/>
                    <a:lstStyle/>
                    <a:p>
                      <a:r>
                        <a:rPr lang="de-DE" sz="1400" b="0" noProof="0">
                          <a:latin typeface="+mn-lt"/>
                        </a:rPr>
                        <a:t>Von Anfang an ein überzeugendes Erlebnis schaffen</a:t>
                      </a:r>
                      <a:endParaRPr lang="de" sz="1400" b="0" noProof="0">
                        <a:latin typeface="+mn-lt"/>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r>
                        <a:rPr lang="de-DE" sz="1400" b="0" noProof="0">
                          <a:solidFill>
                            <a:schemeClr val="dk1"/>
                          </a:solidFill>
                          <a:latin typeface="+mn-lt"/>
                          <a:ea typeface="+mn-ea"/>
                          <a:cs typeface="+mn-cs"/>
                        </a:rPr>
                        <a:t>Für einen starken </a:t>
                      </a:r>
                      <a:r>
                        <a:rPr lang="de-DE" sz="1400" b="0" noProof="0">
                          <a:solidFill>
                            <a:schemeClr val="accent2"/>
                          </a:solidFill>
                          <a:latin typeface="+mj-lt"/>
                          <a:ea typeface="+mn-ea"/>
                          <a:cs typeface="+mn-cs"/>
                        </a:rPr>
                        <a:t>ersten Eindruck </a:t>
                      </a:r>
                      <a:r>
                        <a:rPr lang="de-DE" sz="1400" b="0" noProof="0">
                          <a:solidFill>
                            <a:schemeClr val="dk1"/>
                          </a:solidFill>
                          <a:latin typeface="+mn-lt"/>
                          <a:ea typeface="+mn-ea"/>
                          <a:cs typeface="+mn-cs"/>
                        </a:rPr>
                        <a:t>sorgen und den </a:t>
                      </a:r>
                      <a:r>
                        <a:rPr lang="de-DE" sz="1400" b="0" noProof="0">
                          <a:solidFill>
                            <a:schemeClr val="accent2"/>
                          </a:solidFill>
                          <a:latin typeface="+mj-lt"/>
                          <a:ea typeface="+mn-ea"/>
                          <a:cs typeface="+mn-cs"/>
                        </a:rPr>
                        <a:t>Kundennutzen</a:t>
                      </a:r>
                      <a:r>
                        <a:rPr lang="de-DE" sz="1400" b="0" noProof="0">
                          <a:solidFill>
                            <a:schemeClr val="dk1"/>
                          </a:solidFill>
                          <a:latin typeface="+mn-lt"/>
                          <a:ea typeface="+mn-ea"/>
                          <a:cs typeface="+mn-cs"/>
                        </a:rPr>
                        <a:t> konsequent in den Mittelpunkt stellen</a:t>
                      </a:r>
                      <a:endParaRPr lang="de" sz="1400" b="0" noProof="0">
                        <a:solidFill>
                          <a:schemeClr val="dk1"/>
                        </a:solidFill>
                        <a:latin typeface="+mn-lt"/>
                        <a:ea typeface="+mn-ea"/>
                        <a:cs typeface="+mn-cs"/>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a:solidFill>
                            <a:schemeClr val="dk1"/>
                          </a:solidFill>
                          <a:latin typeface="+mn-lt"/>
                          <a:ea typeface="+mn-ea"/>
                          <a:cs typeface="+mn-cs"/>
                        </a:rPr>
                        <a:t>9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3358983539"/>
                  </a:ext>
                </a:extLst>
              </a:tr>
              <a:tr h="478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mn-lt"/>
                          <a:ea typeface="+mn-ea"/>
                          <a:cs typeface="+mn-cs"/>
                        </a:rPr>
                        <a:t>Empfehlungen und Netzwerke nutzen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r>
                        <a:rPr lang="de-DE" sz="1400" b="0" noProof="0">
                          <a:solidFill>
                            <a:schemeClr val="dk1"/>
                          </a:solidFill>
                          <a:latin typeface="+mn-lt"/>
                          <a:ea typeface="+mn-ea"/>
                          <a:cs typeface="+mn-cs"/>
                        </a:rPr>
                        <a:t>Käufer durch </a:t>
                      </a:r>
                      <a:r>
                        <a:rPr lang="de-DE" sz="1400" b="0" noProof="0">
                          <a:solidFill>
                            <a:schemeClr val="accent2"/>
                          </a:solidFill>
                          <a:latin typeface="+mj-lt"/>
                          <a:ea typeface="+mn-ea"/>
                          <a:cs typeface="+mn-cs"/>
                        </a:rPr>
                        <a:t>Empfehlungen</a:t>
                      </a:r>
                      <a:r>
                        <a:rPr lang="de-DE" sz="1400" b="0" noProof="0">
                          <a:solidFill>
                            <a:schemeClr val="dk1"/>
                          </a:solidFill>
                          <a:latin typeface="+mn-lt"/>
                          <a:ea typeface="+mn-ea"/>
                          <a:cs typeface="+mn-cs"/>
                        </a:rPr>
                        <a:t> und Bestätigung von </a:t>
                      </a:r>
                      <a:r>
                        <a:rPr lang="de-DE" sz="1400" b="0" noProof="0">
                          <a:solidFill>
                            <a:schemeClr val="accent2"/>
                          </a:solidFill>
                          <a:latin typeface="+mj-lt"/>
                          <a:ea typeface="+mn-ea"/>
                          <a:cs typeface="+mn-cs"/>
                        </a:rPr>
                        <a:t>Fachkollegen</a:t>
                      </a:r>
                      <a:r>
                        <a:rPr lang="de-DE" sz="1400" b="0" noProof="0">
                          <a:solidFill>
                            <a:schemeClr val="dk1"/>
                          </a:solidFill>
                          <a:latin typeface="+mn-lt"/>
                          <a:ea typeface="+mn-ea"/>
                          <a:cs typeface="+mn-cs"/>
                        </a:rPr>
                        <a:t> unterstützen</a:t>
                      </a:r>
                      <a:endParaRPr lang="de" sz="1400" b="1" noProof="0">
                        <a:solidFill>
                          <a:schemeClr val="accent2"/>
                        </a:solidFill>
                        <a:latin typeface="+mj-lt"/>
                        <a:ea typeface="+mn-ea"/>
                        <a:cs typeface="+mn-cs"/>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a:solidFill>
                            <a:schemeClr val="dk1"/>
                          </a:solidFill>
                          <a:latin typeface="+mn-lt"/>
                          <a:ea typeface="+mn-ea"/>
                          <a:cs typeface="+mn-cs"/>
                        </a:rPr>
                        <a:t>9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1095060913"/>
                  </a:ext>
                </a:extLst>
              </a:tr>
              <a:tr h="478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mn-lt"/>
                          <a:ea typeface="+mn-ea"/>
                          <a:cs typeface="+mn-cs"/>
                        </a:rPr>
                        <a:t>Persönlich bleiben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r>
                        <a:rPr lang="de-DE" sz="1400" b="0" noProof="0">
                          <a:solidFill>
                            <a:schemeClr val="dk1"/>
                          </a:solidFill>
                          <a:latin typeface="+mn-lt"/>
                          <a:ea typeface="+mn-ea"/>
                          <a:cs typeface="+mn-cs"/>
                        </a:rPr>
                        <a:t>Durch </a:t>
                      </a:r>
                      <a:r>
                        <a:rPr lang="de-DE" sz="1400" b="0" noProof="0">
                          <a:solidFill>
                            <a:schemeClr val="accent2"/>
                          </a:solidFill>
                          <a:latin typeface="+mj-lt"/>
                          <a:ea typeface="+mn-ea"/>
                          <a:cs typeface="+mn-cs"/>
                        </a:rPr>
                        <a:t>persönliche Interaktion </a:t>
                      </a:r>
                      <a:r>
                        <a:rPr lang="de-DE" sz="1400" b="0" noProof="0">
                          <a:solidFill>
                            <a:schemeClr val="dk1"/>
                          </a:solidFill>
                          <a:latin typeface="+mn-lt"/>
                          <a:ea typeface="+mn-ea"/>
                          <a:cs typeface="+mn-cs"/>
                        </a:rPr>
                        <a:t>Wertschätzung vermitteln, z. B. durch Telefonate oder Vor-Ort-Termine</a:t>
                      </a:r>
                      <a:endParaRPr lang="de" sz="1400" b="0" noProof="0">
                        <a:solidFill>
                          <a:schemeClr val="dk1"/>
                        </a:solidFill>
                        <a:latin typeface="+mn-lt"/>
                        <a:ea typeface="+mn-ea"/>
                        <a:cs typeface="+mn-cs"/>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a:solidFill>
                            <a:schemeClr val="dk1"/>
                          </a:solidFill>
                          <a:latin typeface="+mn-lt"/>
                          <a:ea typeface="+mn-ea"/>
                          <a:cs typeface="+mn-cs"/>
                        </a:rPr>
                        <a:t>8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3502136222"/>
                  </a:ext>
                </a:extLst>
              </a:tr>
              <a:tr h="478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mn-lt"/>
                          <a:ea typeface="+mn-ea"/>
                          <a:cs typeface="+mn-cs"/>
                        </a:rPr>
                        <a:t>Menschlichkeit zeigen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noProof="0">
                          <a:solidFill>
                            <a:schemeClr val="accent2"/>
                          </a:solidFill>
                          <a:latin typeface="+mj-lt"/>
                        </a:rPr>
                        <a:t>Authentische Narrative </a:t>
                      </a:r>
                      <a:r>
                        <a:rPr lang="de-DE" sz="1400" noProof="0"/>
                        <a:t>und </a:t>
                      </a:r>
                      <a:r>
                        <a:rPr lang="de-DE" sz="1400" noProof="0">
                          <a:solidFill>
                            <a:schemeClr val="accent2"/>
                          </a:solidFill>
                          <a:latin typeface="+mj-lt"/>
                        </a:rPr>
                        <a:t>echte Menschen </a:t>
                      </a:r>
                      <a:r>
                        <a:rPr lang="de-DE" sz="1400" noProof="0"/>
                        <a:t>in der Kommunikation sichtbar machen</a:t>
                      </a:r>
                      <a:endParaRPr lang="de" sz="1400" b="0" noProof="0">
                        <a:solidFill>
                          <a:schemeClr val="tx1"/>
                        </a:solidFill>
                        <a:latin typeface="+mn-lt"/>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a:solidFill>
                            <a:schemeClr val="dk1"/>
                          </a:solidFill>
                          <a:latin typeface="+mn-lt"/>
                          <a:ea typeface="+mn-ea"/>
                          <a:cs typeface="+mn-cs"/>
                        </a:rPr>
                        <a:t>8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2445934813"/>
                  </a:ext>
                </a:extLst>
              </a:tr>
              <a:tr h="817900">
                <a:tc>
                  <a:txBody>
                    <a:bodyPr/>
                    <a:lstStyle/>
                    <a:p>
                      <a:pPr fontAlgn="t">
                        <a:lnSpc>
                          <a:spcPct val="119048"/>
                        </a:lnSpc>
                        <a:buNone/>
                      </a:pPr>
                      <a:r>
                        <a:rPr kumimoji="0" lang="de-DE" sz="1400" b="0" i="0" u="none" strike="noStrike" kern="1200" cap="none" spc="0" normalizeH="0" baseline="0" dirty="0">
                          <a:ln>
                            <a:noFill/>
                          </a:ln>
                          <a:solidFill>
                            <a:srgbClr val="000000"/>
                          </a:solidFill>
                          <a:effectLst/>
                          <a:uLnTx/>
                          <a:uFillTx/>
                          <a:latin typeface="+mn-lt"/>
                          <a:ea typeface="+mn-ea"/>
                          <a:cs typeface="+mn-cs"/>
                        </a:rPr>
                        <a:t>Vertrauen bei allen beteiligten Entscheidern schaffen</a:t>
                      </a:r>
                    </a:p>
                  </a:txBody>
                  <a:tcP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marL="0" indent="0">
                        <a:buFont typeface="Arial" panose="020B0604020202020204" pitchFamily="34" charset="0"/>
                        <a:buNone/>
                      </a:pPr>
                      <a:r>
                        <a:rPr lang="de-DE" sz="1400" b="0" noProof="0" dirty="0">
                          <a:solidFill>
                            <a:schemeClr val="dk1"/>
                          </a:solidFill>
                          <a:latin typeface="+mn-lt"/>
                          <a:ea typeface="+mn-ea"/>
                          <a:cs typeface="+mn-cs"/>
                        </a:rPr>
                        <a:t>Sicherstellen, dass </a:t>
                      </a:r>
                      <a:r>
                        <a:rPr lang="de-DE" sz="1400" b="0" noProof="0" dirty="0">
                          <a:solidFill>
                            <a:schemeClr val="accent2"/>
                          </a:solidFill>
                          <a:latin typeface="+mj-lt"/>
                          <a:ea typeface="+mn-ea"/>
                          <a:cs typeface="+mn-cs"/>
                        </a:rPr>
                        <a:t>alle relevanten Beteiligten Vertrauen </a:t>
                      </a:r>
                      <a:r>
                        <a:rPr lang="de-DE" sz="1400" b="0" noProof="0" dirty="0">
                          <a:solidFill>
                            <a:schemeClr val="dk1"/>
                          </a:solidFill>
                          <a:latin typeface="+mn-lt"/>
                          <a:ea typeface="+mn-ea"/>
                          <a:cs typeface="+mn-cs"/>
                        </a:rPr>
                        <a:t>in die Lösung haben</a:t>
                      </a:r>
                      <a:endParaRPr lang="de" sz="1400" b="1" noProof="0" dirty="0">
                        <a:solidFill>
                          <a:schemeClr val="accent2"/>
                        </a:solidFill>
                        <a:latin typeface="+mj-lt"/>
                        <a:ea typeface="+mn-ea"/>
                        <a:cs typeface="+mn-cs"/>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a:solidFill>
                            <a:schemeClr val="dk1"/>
                          </a:solidFill>
                          <a:latin typeface="+mn-lt"/>
                          <a:ea typeface="+mn-ea"/>
                          <a:cs typeface="+mn-cs"/>
                        </a:rPr>
                        <a:t>6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3691913032"/>
                  </a:ext>
                </a:extLst>
              </a:tr>
              <a:tr h="478165">
                <a:tc>
                  <a:txBody>
                    <a:bodyPr/>
                    <a:lstStyle/>
                    <a:p>
                      <a:pPr marL="0" marR="0" lvl="0" indent="0" algn="l" rtl="0" eaLnBrk="1" fontAlgn="auto" latinLnBrk="0" hangingPunct="1">
                        <a:lnSpc>
                          <a:spcPct val="100000"/>
                        </a:lnSpc>
                        <a:spcBef>
                          <a:spcPts val="0"/>
                        </a:spcBef>
                        <a:spcAft>
                          <a:spcPts val="0"/>
                        </a:spcAft>
                        <a:buClrTx/>
                        <a:buSzTx/>
                        <a:buFontTx/>
                        <a:buNone/>
                      </a:pPr>
                      <a:r>
                        <a:rPr kumimoji="0" lang="de-DE" sz="1400" b="0" i="0" u="none" strike="noStrike" kern="1200" cap="none" spc="0" normalizeH="0" baseline="0" noProof="0">
                          <a:ln>
                            <a:noFill/>
                          </a:ln>
                          <a:solidFill>
                            <a:srgbClr val="000000"/>
                          </a:solidFill>
                          <a:effectLst/>
                          <a:uLnTx/>
                          <a:uFillTx/>
                          <a:latin typeface="+mn-lt"/>
                          <a:ea typeface="+mn-ea"/>
                          <a:cs typeface="+mn-cs"/>
                        </a:rPr>
                        <a:t>“Versteckte” Entscheider einbinden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400" b="0" i="0" kern="1200" spc="0" noProof="0">
                          <a:solidFill>
                            <a:schemeClr val="dk1"/>
                          </a:solidFill>
                          <a:latin typeface="+mn-lt"/>
                          <a:ea typeface="+mn-ea"/>
                          <a:cs typeface="Arial"/>
                        </a:rPr>
                        <a:t>Enge Beziehungen zu </a:t>
                      </a:r>
                      <a:r>
                        <a:rPr lang="de-DE" sz="1400" b="0" i="0" kern="1200" spc="0" noProof="0">
                          <a:solidFill>
                            <a:schemeClr val="accent2"/>
                          </a:solidFill>
                          <a:latin typeface="+mj-lt"/>
                          <a:ea typeface="+mn-ea"/>
                          <a:cs typeface="Arial"/>
                        </a:rPr>
                        <a:t>Einkauf, Beschaffung und Management </a:t>
                      </a:r>
                      <a:r>
                        <a:rPr lang="de-DE" sz="1400" b="0" i="0" kern="1200" spc="0" noProof="0">
                          <a:solidFill>
                            <a:schemeClr val="dk1"/>
                          </a:solidFill>
                          <a:latin typeface="+mn-lt"/>
                          <a:ea typeface="+mn-ea"/>
                          <a:cs typeface="Arial"/>
                        </a:rPr>
                        <a:t>aufbauen</a:t>
                      </a:r>
                      <a:endParaRPr lang="de" sz="1400" b="1" noProof="0">
                        <a:solidFill>
                          <a:schemeClr val="accent2"/>
                        </a:solidFill>
                        <a:latin typeface="+mj-lt"/>
                        <a:ea typeface="+mn-ea"/>
                        <a:cs typeface="+mn-cs"/>
                      </a:endParaRP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bg1">
                        <a:alpha val="72000"/>
                      </a:schemeClr>
                    </a:solidFill>
                  </a:tcPr>
                </a:tc>
                <a:tc>
                  <a:txBody>
                    <a:bodyPr/>
                    <a:lstStyle/>
                    <a:p>
                      <a:pPr algn="ctr"/>
                      <a:r>
                        <a:rPr lang="de" sz="1400" b="0" noProof="0" dirty="0">
                          <a:solidFill>
                            <a:schemeClr val="dk1"/>
                          </a:solidFill>
                          <a:latin typeface="+mn-lt"/>
                          <a:ea typeface="+mn-ea"/>
                          <a:cs typeface="+mn-cs"/>
                        </a:rPr>
                        <a:t>3 Wochen</a:t>
                      </a:r>
                    </a:p>
                  </a:txBody>
                  <a:tcPr marL="72000" marR="72000" marT="36000" marB="36000" anchor="ctr">
                    <a:lnL w="12700" cap="flat" cmpd="sng" algn="ctr">
                      <a:solidFill>
                        <a:srgbClr val="E6E6E5"/>
                      </a:solidFill>
                      <a:prstDash val="solid"/>
                      <a:round/>
                      <a:headEnd type="none" w="med" len="med"/>
                      <a:tailEnd type="none" w="med" len="med"/>
                    </a:lnL>
                    <a:lnR w="12700" cap="flat" cmpd="sng" algn="ctr">
                      <a:solidFill>
                        <a:srgbClr val="E6E6E5"/>
                      </a:solidFill>
                      <a:prstDash val="solid"/>
                      <a:round/>
                      <a:headEnd type="none" w="med" len="med"/>
                      <a:tailEnd type="none" w="med" len="med"/>
                    </a:lnR>
                    <a:lnT w="12700" cap="flat" cmpd="sng" algn="ctr">
                      <a:solidFill>
                        <a:srgbClr val="E6E6E5"/>
                      </a:solidFill>
                      <a:prstDash val="solid"/>
                      <a:round/>
                      <a:headEnd type="none" w="med" len="med"/>
                      <a:tailEnd type="none" w="med" len="med"/>
                    </a:lnT>
                    <a:lnB w="12700" cap="flat" cmpd="sng" algn="ctr">
                      <a:solidFill>
                        <a:srgbClr val="E6E6E5"/>
                      </a:solidFill>
                      <a:prstDash val="solid"/>
                      <a:round/>
                      <a:headEnd type="none" w="med" len="med"/>
                      <a:tailEnd type="none" w="med" len="med"/>
                    </a:lnB>
                    <a:solidFill>
                      <a:schemeClr val="accent2">
                        <a:lumMod val="20000"/>
                        <a:lumOff val="80000"/>
                        <a:alpha val="75694"/>
                      </a:schemeClr>
                    </a:solidFill>
                  </a:tcPr>
                </a:tc>
                <a:extLst>
                  <a:ext uri="{0D108BD9-81ED-4DB2-BD59-A6C34878D82A}">
                    <a16:rowId xmlns:a16="http://schemas.microsoft.com/office/drawing/2014/main" val="3739294571"/>
                  </a:ext>
                </a:extLst>
              </a:tr>
            </a:tbl>
          </a:graphicData>
        </a:graphic>
      </p:graphicFrame>
      <p:sp>
        <p:nvSpPr>
          <p:cNvPr id="5" name="object 5">
            <a:extLst>
              <a:ext uri="{FF2B5EF4-FFF2-40B4-BE49-F238E27FC236}">
                <a16:creationId xmlns:a16="http://schemas.microsoft.com/office/drawing/2014/main" id="{A7340413-6D21-871D-3C65-2CF4A8D89327}"/>
              </a:ext>
            </a:extLst>
          </p:cNvPr>
          <p:cNvSpPr txBox="1"/>
          <p:nvPr/>
        </p:nvSpPr>
        <p:spPr>
          <a:xfrm>
            <a:off x="702068" y="5831470"/>
            <a:ext cx="10787864" cy="194776"/>
          </a:xfrm>
          <a:prstGeom prst="rect">
            <a:avLst/>
          </a:prstGeom>
        </p:spPr>
        <p:txBody>
          <a:bodyPr vert="horz" wrap="square" lIns="0" tIns="10012" rIns="0" bIns="0" rtlCol="0">
            <a:spAutoFit/>
          </a:bodyPr>
          <a:lstStyle/>
          <a:p>
            <a:pPr marL="7701" algn="ctr" defTabSz="554492">
              <a:spcBef>
                <a:spcPts val="79"/>
              </a:spcBef>
            </a:pPr>
            <a:r>
              <a:rPr lang="de-DE" sz="1200" kern="0" noProof="0" dirty="0">
                <a:solidFill>
                  <a:sysClr val="windowText" lastClr="000000"/>
                </a:solidFill>
                <a:cs typeface="Arial Black"/>
              </a:rPr>
              <a:t>*Potenzielle Verkürzung der Entscheidungsdauer bei B2B-Kaufprozessen mit den jeweiligen Merkmalen.</a:t>
            </a:r>
            <a:endParaRPr lang="de" sz="1200" kern="0" noProof="0" dirty="0">
              <a:solidFill>
                <a:sysClr val="windowText" lastClr="000000"/>
              </a:solidFill>
              <a:cs typeface="Arial Black"/>
            </a:endParaRPr>
          </a:p>
        </p:txBody>
      </p:sp>
      <p:sp>
        <p:nvSpPr>
          <p:cNvPr id="4" name="TextBox 3">
            <a:extLst>
              <a:ext uri="{FF2B5EF4-FFF2-40B4-BE49-F238E27FC236}">
                <a16:creationId xmlns:a16="http://schemas.microsoft.com/office/drawing/2014/main" id="{A4AB504B-59B9-2226-8659-C44BB23A0FD1}"/>
              </a:ext>
            </a:extLst>
          </p:cNvPr>
          <p:cNvSpPr txBox="1"/>
          <p:nvPr/>
        </p:nvSpPr>
        <p:spPr>
          <a:xfrm>
            <a:off x="9293202" y="6543042"/>
            <a:ext cx="2898798" cy="314958"/>
          </a:xfrm>
          <a:prstGeom prst="rect">
            <a:avLst/>
          </a:prstGeom>
          <a:noFill/>
        </p:spPr>
        <p:txBody>
          <a:bodyPr wrap="none" lIns="36000" tIns="36000" rIns="36000" bIns="3600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 sz="800" b="0" i="0" u="none" strike="noStrike" kern="1200" cap="none" spc="0" normalizeH="0" baseline="0" noProof="0">
                <a:ln>
                  <a:noFill/>
                </a:ln>
                <a:solidFill>
                  <a:srgbClr val="000000"/>
                </a:solidFill>
                <a:effectLst/>
                <a:uLnTx/>
                <a:uFillTx/>
                <a:ea typeface="+mn-ea"/>
                <a:cs typeface="+mn-cs"/>
              </a:rPr>
              <a:t>B2B Superpowers Index 2025, Alle Märkte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srgbClr val="000000"/>
                </a:solidFill>
                <a:effectLst/>
                <a:uLnTx/>
                <a:uFillTx/>
                <a:ea typeface="+mn-ea"/>
                <a:cs typeface="+mn-cs"/>
              </a:rPr>
              <a:t>Basierend auf einer dreijährigen Regressionsanalyse von Markenwahrnehmung, Kundeninteraktionen und Entscheidungszeiten.</a:t>
            </a:r>
            <a:endParaRPr kumimoji="0" lang="de" sz="8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2937742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5D61-349F-BCC7-47CA-49658F65ABF8}"/>
            </a:ext>
          </a:extLst>
        </p:cNvPr>
        <p:cNvGrpSpPr/>
        <p:nvPr/>
      </p:nvGrpSpPr>
      <p:grpSpPr>
        <a:xfrm>
          <a:off x="0" y="0"/>
          <a:ext cx="0" cy="0"/>
          <a:chOff x="0" y="0"/>
          <a:chExt cx="0" cy="0"/>
        </a:xfrm>
      </p:grpSpPr>
      <p:sp>
        <p:nvSpPr>
          <p:cNvPr id="13" name="Text Placeholder 32">
            <a:extLst>
              <a:ext uri="{FF2B5EF4-FFF2-40B4-BE49-F238E27FC236}">
                <a16:creationId xmlns:a16="http://schemas.microsoft.com/office/drawing/2014/main" id="{B83AC3B7-8CC7-C362-346A-C315ADB20CDD}"/>
              </a:ext>
            </a:extLst>
          </p:cNvPr>
          <p:cNvSpPr>
            <a:spLocks noGrp="1"/>
          </p:cNvSpPr>
          <p:nvPr>
            <p:ph type="body" sz="quarter" idx="11"/>
          </p:nvPr>
        </p:nvSpPr>
        <p:spPr>
          <a:xfrm>
            <a:off x="653143" y="2751891"/>
            <a:ext cx="5528581" cy="1354217"/>
          </a:xfrm>
        </p:spPr>
        <p:txBody>
          <a:bodyPr/>
          <a:lstStyle/>
          <a:p>
            <a:r>
              <a:rPr lang="de-DE" noProof="0"/>
              <a:t>Die Rolle der Marke wandelt sich</a:t>
            </a:r>
            <a:endParaRPr lang="de" noProof="0"/>
          </a:p>
        </p:txBody>
      </p:sp>
      <p:sp>
        <p:nvSpPr>
          <p:cNvPr id="9" name="Rectangle 8">
            <a:extLst>
              <a:ext uri="{FF2B5EF4-FFF2-40B4-BE49-F238E27FC236}">
                <a16:creationId xmlns:a16="http://schemas.microsoft.com/office/drawing/2014/main" id="{65C3A93A-B5E2-11F6-8C55-8AFA84A3A33C}"/>
              </a:ext>
            </a:extLst>
          </p:cNvPr>
          <p:cNvSpPr/>
          <p:nvPr/>
        </p:nvSpPr>
        <p:spPr>
          <a:xfrm>
            <a:off x="228600" y="5867400"/>
            <a:ext cx="1706880" cy="8229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sp>
        <p:nvSpPr>
          <p:cNvPr id="10" name="Rectangle 9">
            <a:extLst>
              <a:ext uri="{FF2B5EF4-FFF2-40B4-BE49-F238E27FC236}">
                <a16:creationId xmlns:a16="http://schemas.microsoft.com/office/drawing/2014/main" id="{1549A037-5EF5-9194-2187-F1CEE14EA43C}"/>
              </a:ext>
            </a:extLst>
          </p:cNvPr>
          <p:cNvSpPr/>
          <p:nvPr/>
        </p:nvSpPr>
        <p:spPr>
          <a:xfrm>
            <a:off x="10439400" y="5928360"/>
            <a:ext cx="1706880" cy="8229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pic>
        <p:nvPicPr>
          <p:cNvPr id="14" name="Graphic 13">
            <a:extLst>
              <a:ext uri="{FF2B5EF4-FFF2-40B4-BE49-F238E27FC236}">
                <a16:creationId xmlns:a16="http://schemas.microsoft.com/office/drawing/2014/main" id="{12B3464D-235B-A212-8EDD-C18445E17B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0156" y="6301111"/>
            <a:ext cx="1074099" cy="139983"/>
          </a:xfrm>
          <a:prstGeom prst="rect">
            <a:avLst/>
          </a:prstGeom>
        </p:spPr>
      </p:pic>
      <p:pic>
        <p:nvPicPr>
          <p:cNvPr id="15" name="Picture 14" descr="Ein schwarz-weißes Logo&#10;&#10;KI-generierte Inhalte könnten falsch sein.">
            <a:extLst>
              <a:ext uri="{FF2B5EF4-FFF2-40B4-BE49-F238E27FC236}">
                <a16:creationId xmlns:a16="http://schemas.microsoft.com/office/drawing/2014/main" id="{58857A72-E286-1C80-DD1D-769B435E3F0D}"/>
              </a:ext>
            </a:extLst>
          </p:cNvPr>
          <p:cNvPicPr>
            <a:picLocks noChangeAspect="1"/>
          </p:cNvPicPr>
          <p:nvPr/>
        </p:nvPicPr>
        <p:blipFill>
          <a:blip r:embed="rId4">
            <a:alphaModFix/>
          </a:blip>
          <a:stretch>
            <a:fillRect/>
          </a:stretch>
        </p:blipFill>
        <p:spPr>
          <a:xfrm>
            <a:off x="608815" y="5979979"/>
            <a:ext cx="1088827" cy="460517"/>
          </a:xfrm>
          <a:prstGeom prst="rect">
            <a:avLst/>
          </a:prstGeom>
        </p:spPr>
      </p:pic>
      <p:sp>
        <p:nvSpPr>
          <p:cNvPr id="16" name="Text Placeholder 15">
            <a:extLst>
              <a:ext uri="{FF2B5EF4-FFF2-40B4-BE49-F238E27FC236}">
                <a16:creationId xmlns:a16="http://schemas.microsoft.com/office/drawing/2014/main" id="{F363EC1D-7C8C-948E-36A8-A087B86C5BF3}"/>
              </a:ext>
            </a:extLst>
          </p:cNvPr>
          <p:cNvSpPr>
            <a:spLocks noGrp="1"/>
          </p:cNvSpPr>
          <p:nvPr>
            <p:ph type="body" sz="quarter" idx="12"/>
          </p:nvPr>
        </p:nvSpPr>
        <p:spPr>
          <a:xfrm>
            <a:off x="701675" y="1819898"/>
            <a:ext cx="1581150" cy="252000"/>
          </a:xfrm>
          <a:noFill/>
          <a:ln w="19050">
            <a:solidFill>
              <a:schemeClr val="accent1"/>
            </a:solidFill>
          </a:ln>
        </p:spPr>
        <p:txBody>
          <a:bodyPr/>
          <a:lstStyle/>
          <a:p>
            <a:r>
              <a:rPr lang="de" noProof="0">
                <a:latin typeface="+mj-lt"/>
              </a:rPr>
              <a:t>TREND zwei</a:t>
            </a:r>
          </a:p>
        </p:txBody>
      </p:sp>
    </p:spTree>
    <p:extLst>
      <p:ext uri="{BB962C8B-B14F-4D97-AF65-F5344CB8AC3E}">
        <p14:creationId xmlns:p14="http://schemas.microsoft.com/office/powerpoint/2010/main" val="1517792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6826D-0939-F8C9-44B7-A9C80B801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CFC8CB-669A-DAC6-B111-049FF9307DAD}"/>
              </a:ext>
            </a:extLst>
          </p:cNvPr>
          <p:cNvSpPr>
            <a:spLocks noGrp="1"/>
          </p:cNvSpPr>
          <p:nvPr>
            <p:ph type="title"/>
          </p:nvPr>
        </p:nvSpPr>
        <p:spPr/>
        <p:txBody>
          <a:bodyPr anchor="t"/>
          <a:lstStyle/>
          <a:p>
            <a:r>
              <a:rPr lang="de-DE" noProof="0"/>
              <a:t>Vertrauen zählt in Deutschland neben Compliance seit Jahren zu den wichtigsten Entscheidungskriterien.</a:t>
            </a:r>
            <a:endParaRPr lang="en-US" b="0" noProof="0">
              <a:latin typeface="+mn-lt"/>
            </a:endParaRPr>
          </a:p>
        </p:txBody>
      </p:sp>
      <p:graphicFrame>
        <p:nvGraphicFramePr>
          <p:cNvPr id="3" name="Chart 2">
            <a:extLst>
              <a:ext uri="{FF2B5EF4-FFF2-40B4-BE49-F238E27FC236}">
                <a16:creationId xmlns:a16="http://schemas.microsoft.com/office/drawing/2014/main" id="{B0FB977F-24F3-EEA0-3C22-66F6F1C44D5E}"/>
              </a:ext>
            </a:extLst>
          </p:cNvPr>
          <p:cNvGraphicFramePr/>
          <p:nvPr>
            <p:extLst>
              <p:ext uri="{D42A27DB-BD31-4B8C-83A1-F6EECF244321}">
                <p14:modId xmlns:p14="http://schemas.microsoft.com/office/powerpoint/2010/main" val="3734644697"/>
              </p:ext>
            </p:extLst>
          </p:nvPr>
        </p:nvGraphicFramePr>
        <p:xfrm>
          <a:off x="6135232" y="1363095"/>
          <a:ext cx="4218291" cy="3674707"/>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EDF5A6A2-205B-72AA-916B-BEFB4CE6243F}"/>
              </a:ext>
            </a:extLst>
          </p:cNvPr>
          <p:cNvSpPr/>
          <p:nvPr/>
        </p:nvSpPr>
        <p:spPr>
          <a:xfrm>
            <a:off x="4719340" y="523047"/>
            <a:ext cx="7050074" cy="6999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 sz="1600" noProof="0">
                <a:solidFill>
                  <a:schemeClr val="accent1"/>
                </a:solidFill>
                <a:latin typeface="+mj-lt"/>
              </a:rPr>
              <a:t>#2 </a:t>
            </a:r>
            <a:r>
              <a:rPr lang="en-US" sz="1600" noProof="0" err="1">
                <a:solidFill>
                  <a:schemeClr val="accent1"/>
                </a:solidFill>
                <a:latin typeface="+mj-lt"/>
              </a:rPr>
              <a:t>Entscheidungskriterium</a:t>
            </a:r>
            <a:r>
              <a:rPr lang="de" sz="1600" noProof="0">
                <a:solidFill>
                  <a:schemeClr val="accent1"/>
                </a:solidFill>
                <a:latin typeface="+mj-lt"/>
              </a:rPr>
              <a:t> </a:t>
            </a:r>
            <a:br>
              <a:rPr lang="en-US" sz="1600" noProof="0">
                <a:solidFill>
                  <a:schemeClr val="accent1"/>
                </a:solidFill>
                <a:latin typeface="+mj-lt"/>
              </a:rPr>
            </a:br>
            <a:r>
              <a:rPr lang="en-US" sz="1600" noProof="0">
                <a:solidFill>
                  <a:schemeClr val="tx1"/>
                </a:solidFill>
                <a:latin typeface="+mj-lt"/>
              </a:rPr>
              <a:t>“</a:t>
            </a:r>
            <a:r>
              <a:rPr lang="de-DE" sz="1600" noProof="0">
                <a:solidFill>
                  <a:schemeClr val="tx1"/>
                </a:solidFill>
                <a:latin typeface="+mj-lt"/>
              </a:rPr>
              <a:t>Ich habe ein gutes Gefühl dabei, einen Vertrag mit diesem Anbieter abzuschließen</a:t>
            </a:r>
            <a:r>
              <a:rPr lang="de" sz="1600">
                <a:solidFill>
                  <a:schemeClr val="tx1"/>
                </a:solidFill>
                <a:latin typeface="+mj-lt"/>
              </a:rPr>
              <a:t>“</a:t>
            </a:r>
            <a:endParaRPr lang="de-DE" sz="1600" noProof="0">
              <a:solidFill>
                <a:schemeClr val="tx1"/>
              </a:solidFill>
              <a:latin typeface="+mj-lt"/>
            </a:endParaRPr>
          </a:p>
        </p:txBody>
      </p:sp>
      <p:sp>
        <p:nvSpPr>
          <p:cNvPr id="5" name="TextBox 10">
            <a:extLst>
              <a:ext uri="{FF2B5EF4-FFF2-40B4-BE49-F238E27FC236}">
                <a16:creationId xmlns:a16="http://schemas.microsoft.com/office/drawing/2014/main" id="{F6633635-573D-C71F-199A-487C00CD3BDD}"/>
              </a:ext>
            </a:extLst>
          </p:cNvPr>
          <p:cNvSpPr txBox="1"/>
          <p:nvPr/>
        </p:nvSpPr>
        <p:spPr>
          <a:xfrm>
            <a:off x="6492155" y="5177918"/>
            <a:ext cx="3504444" cy="778458"/>
          </a:xfrm>
          <a:prstGeom prst="rect">
            <a:avLst/>
          </a:prstGeom>
          <a:noFill/>
        </p:spPr>
        <p:txBody>
          <a:bodyPr wrap="square" lIns="36000" tIns="36000" rIns="36000" bIns="36000" rtlCol="0" anchor="ctr">
            <a:noAutofit/>
          </a:bodyPr>
          <a:lstStyle>
            <a:defPPr>
              <a:defRPr lang="en-US"/>
            </a:defPPr>
            <a:lvl1pPr marL="0" algn="l" defTabSz="914400" rtl="0" eaLnBrk="1" latinLnBrk="0" hangingPunct="1">
              <a:defRPr sz="8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1400" noProof="0">
                <a:solidFill>
                  <a:schemeClr val="tx1"/>
                </a:solidFill>
              </a:rPr>
              <a:t>Ranking der 30 Entscheidungskriterien basierend auf ihrem Einfluss darauf, ob ein Anbieter im B2B-Kaufprozess den Zuschlag erhält oder nicht.</a:t>
            </a:r>
            <a:endParaRPr lang="de" sz="1400" noProof="0">
              <a:solidFill>
                <a:schemeClr val="tx1"/>
              </a:solidFill>
            </a:endParaRPr>
          </a:p>
        </p:txBody>
      </p:sp>
      <p:cxnSp>
        <p:nvCxnSpPr>
          <p:cNvPr id="6" name="Straight Arrow Connector 5">
            <a:extLst>
              <a:ext uri="{FF2B5EF4-FFF2-40B4-BE49-F238E27FC236}">
                <a16:creationId xmlns:a16="http://schemas.microsoft.com/office/drawing/2014/main" id="{9C8475A7-B816-BEBA-F33B-7E1334334719}"/>
              </a:ext>
            </a:extLst>
          </p:cNvPr>
          <p:cNvCxnSpPr>
            <a:cxnSpLocks/>
          </p:cNvCxnSpPr>
          <p:nvPr/>
        </p:nvCxnSpPr>
        <p:spPr>
          <a:xfrm flipV="1">
            <a:off x="6254011" y="1628565"/>
            <a:ext cx="0" cy="3168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13">
            <a:extLst>
              <a:ext uri="{FF2B5EF4-FFF2-40B4-BE49-F238E27FC236}">
                <a16:creationId xmlns:a16="http://schemas.microsoft.com/office/drawing/2014/main" id="{E105612F-CBE8-6AD2-64FD-AAD467B5394F}"/>
              </a:ext>
            </a:extLst>
          </p:cNvPr>
          <p:cNvSpPr txBox="1"/>
          <p:nvPr/>
        </p:nvSpPr>
        <p:spPr>
          <a:xfrm rot="16200000">
            <a:off x="5196556" y="3739109"/>
            <a:ext cx="1795987" cy="318924"/>
          </a:xfrm>
          <a:prstGeom prst="rect">
            <a:avLst/>
          </a:prstGeom>
          <a:noFill/>
        </p:spPr>
        <p:txBody>
          <a:bodyPr wrap="none" lIns="36000" tIns="36000" rIns="36000" bIns="36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200" b="1" noProof="0"/>
              <a:t>Stärker differenzierend</a:t>
            </a:r>
          </a:p>
        </p:txBody>
      </p:sp>
      <p:sp>
        <p:nvSpPr>
          <p:cNvPr id="9" name="TextBox 8">
            <a:extLst>
              <a:ext uri="{FF2B5EF4-FFF2-40B4-BE49-F238E27FC236}">
                <a16:creationId xmlns:a16="http://schemas.microsoft.com/office/drawing/2014/main" id="{E29E0A37-7A02-E6AD-F834-F83FA31AABF6}"/>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2023-2025, Deutschland</a:t>
            </a:r>
          </a:p>
        </p:txBody>
      </p:sp>
      <p:pic>
        <p:nvPicPr>
          <p:cNvPr id="11" name="Picture 10">
            <a:extLst>
              <a:ext uri="{FF2B5EF4-FFF2-40B4-BE49-F238E27FC236}">
                <a16:creationId xmlns:a16="http://schemas.microsoft.com/office/drawing/2014/main" id="{53C3A0E8-D19C-EC9B-66EB-107EFA5576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32000" y="0"/>
            <a:ext cx="360000" cy="360000"/>
          </a:xfrm>
          <a:prstGeom prst="rect">
            <a:avLst/>
          </a:prstGeom>
        </p:spPr>
      </p:pic>
    </p:spTree>
    <p:extLst>
      <p:ext uri="{BB962C8B-B14F-4D97-AF65-F5344CB8AC3E}">
        <p14:creationId xmlns:p14="http://schemas.microsoft.com/office/powerpoint/2010/main" val="1010660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2F33F-5D68-E980-9578-D50CCCEEB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66E00-336B-A2A8-121F-DD1AAB9C25DA}"/>
              </a:ext>
            </a:extLst>
          </p:cNvPr>
          <p:cNvSpPr>
            <a:spLocks noGrp="1"/>
          </p:cNvSpPr>
          <p:nvPr>
            <p:ph type="title"/>
          </p:nvPr>
        </p:nvSpPr>
        <p:spPr>
          <a:xfrm>
            <a:off x="516645" y="364850"/>
            <a:ext cx="9597511" cy="982687"/>
          </a:xfrm>
        </p:spPr>
        <p:txBody>
          <a:bodyPr>
            <a:noAutofit/>
          </a:bodyPr>
          <a:lstStyle/>
          <a:p>
            <a:r>
              <a:rPr lang="de-DE" sz="2400" noProof="0" dirty="0"/>
              <a:t>Wenn wir betrachten, was Käufern Sicherheit gibt, wird deutlich: Eine starke Marke ist die Grundlage für Vertrauen.</a:t>
            </a:r>
            <a:endParaRPr lang="de" sz="2400" noProof="0" dirty="0"/>
          </a:p>
        </p:txBody>
      </p:sp>
      <p:sp>
        <p:nvSpPr>
          <p:cNvPr id="3" name="TextBox 2">
            <a:extLst>
              <a:ext uri="{FF2B5EF4-FFF2-40B4-BE49-F238E27FC236}">
                <a16:creationId xmlns:a16="http://schemas.microsoft.com/office/drawing/2014/main" id="{3FC3EF1F-70F8-BBBE-3A5D-2A3FC0E09730}"/>
              </a:ext>
            </a:extLst>
          </p:cNvPr>
          <p:cNvSpPr txBox="1"/>
          <p:nvPr/>
        </p:nvSpPr>
        <p:spPr>
          <a:xfrm>
            <a:off x="768647" y="1826477"/>
            <a:ext cx="10654706" cy="683264"/>
          </a:xfrm>
          <a:prstGeom prst="rect">
            <a:avLst/>
          </a:prstGeom>
          <a:noFill/>
        </p:spPr>
        <p:txBody>
          <a:bodyPr wrap="square">
            <a:sp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de-DE" u="none" strike="noStrike" kern="1200" cap="none" spc="0" normalizeH="0" baseline="0" noProof="0">
                <a:ln>
                  <a:noFill/>
                </a:ln>
                <a:solidFill>
                  <a:srgbClr val="000000"/>
                </a:solidFill>
                <a:effectLst/>
                <a:uLnTx/>
                <a:uFillTx/>
                <a:ea typeface="+mn-ea"/>
                <a:cs typeface="+mn-cs"/>
              </a:rPr>
              <a:t>Die drei wichtigsten Merkmale von Marken, bei denen Käufer sagen: „Ich habe ein gutes Gefühl dabei, einen Vertrag mit diesem Anbieter abzuschließen.“</a:t>
            </a:r>
            <a:endParaRPr kumimoji="0" lang="de" u="none" strike="noStrike" kern="1200" cap="none" spc="0" normalizeH="0" baseline="0" noProof="0">
              <a:ln>
                <a:noFill/>
              </a:ln>
              <a:solidFill>
                <a:srgbClr val="000000"/>
              </a:solidFill>
              <a:effectLst/>
              <a:uLnTx/>
              <a:uFillTx/>
              <a:latin typeface="+mj-lt"/>
              <a:ea typeface="+mn-ea"/>
              <a:cs typeface="+mn-cs"/>
            </a:endParaRPr>
          </a:p>
        </p:txBody>
      </p:sp>
      <p:sp>
        <p:nvSpPr>
          <p:cNvPr id="10" name="TextBox 9">
            <a:extLst>
              <a:ext uri="{FF2B5EF4-FFF2-40B4-BE49-F238E27FC236}">
                <a16:creationId xmlns:a16="http://schemas.microsoft.com/office/drawing/2014/main" id="{B31C00D3-9B49-EAB4-F345-F21D0F09473B}"/>
              </a:ext>
            </a:extLst>
          </p:cNvPr>
          <p:cNvSpPr txBox="1"/>
          <p:nvPr/>
        </p:nvSpPr>
        <p:spPr>
          <a:xfrm>
            <a:off x="1569662" y="4521742"/>
            <a:ext cx="262800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de-DE" sz="1600" b="1">
                <a:solidFill>
                  <a:srgbClr val="000000"/>
                </a:solidFill>
                <a:latin typeface="+mj-lt"/>
                <a:cs typeface="Archivo Black" pitchFamily="2" charset="77"/>
              </a:rPr>
              <a:t>„Die nachweisbare Erfolgsbilanz der Marke hat mir Sicherheit gegeben.“</a:t>
            </a:r>
            <a:endParaRPr kumimoji="0" lang="de" sz="1600" b="1" i="0" u="none" strike="noStrike" kern="1200" cap="none" spc="0" normalizeH="0" baseline="0" noProof="0">
              <a:ln>
                <a:noFill/>
              </a:ln>
              <a:solidFill>
                <a:srgbClr val="000000"/>
              </a:solidFill>
              <a:effectLst/>
              <a:uLnTx/>
              <a:uFillTx/>
              <a:latin typeface="+mj-lt"/>
              <a:ea typeface="+mn-ea"/>
              <a:cs typeface="Archivo Black" pitchFamily="2" charset="77"/>
            </a:endParaRPr>
          </a:p>
        </p:txBody>
      </p:sp>
      <p:sp>
        <p:nvSpPr>
          <p:cNvPr id="11" name="Oval 10">
            <a:extLst>
              <a:ext uri="{FF2B5EF4-FFF2-40B4-BE49-F238E27FC236}">
                <a16:creationId xmlns:a16="http://schemas.microsoft.com/office/drawing/2014/main" id="{7EDECE9F-3747-23A1-C03B-9049BA84080E}"/>
              </a:ext>
            </a:extLst>
          </p:cNvPr>
          <p:cNvSpPr/>
          <p:nvPr/>
        </p:nvSpPr>
        <p:spPr>
          <a:xfrm>
            <a:off x="2260247" y="2597930"/>
            <a:ext cx="1246830" cy="124683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sz="2800" noProof="0">
                <a:latin typeface="+mj-lt"/>
              </a:rPr>
              <a:t>1</a:t>
            </a:r>
          </a:p>
        </p:txBody>
      </p:sp>
      <p:sp>
        <p:nvSpPr>
          <p:cNvPr id="12" name="Rounded Rectangle 19">
            <a:extLst>
              <a:ext uri="{FF2B5EF4-FFF2-40B4-BE49-F238E27FC236}">
                <a16:creationId xmlns:a16="http://schemas.microsoft.com/office/drawing/2014/main" id="{FC1D8201-2F7C-C8B8-27A0-111E84E3316C}"/>
              </a:ext>
            </a:extLst>
          </p:cNvPr>
          <p:cNvSpPr/>
          <p:nvPr/>
        </p:nvSpPr>
        <p:spPr>
          <a:xfrm>
            <a:off x="1897033" y="4091698"/>
            <a:ext cx="1872000" cy="267153"/>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en-US" sz="1400" b="1" noProof="0" err="1">
                <a:latin typeface="+mj-lt"/>
              </a:rPr>
              <a:t>Markenreputation</a:t>
            </a:r>
            <a:endParaRPr lang="de" sz="1400" b="1" noProof="0">
              <a:latin typeface="+mj-lt"/>
            </a:endParaRPr>
          </a:p>
        </p:txBody>
      </p:sp>
      <p:sp>
        <p:nvSpPr>
          <p:cNvPr id="13" name="TextBox 12">
            <a:extLst>
              <a:ext uri="{FF2B5EF4-FFF2-40B4-BE49-F238E27FC236}">
                <a16:creationId xmlns:a16="http://schemas.microsoft.com/office/drawing/2014/main" id="{B449F051-922C-C7E2-AFA5-3956AC94629A}"/>
              </a:ext>
            </a:extLst>
          </p:cNvPr>
          <p:cNvSpPr txBox="1"/>
          <p:nvPr/>
        </p:nvSpPr>
        <p:spPr>
          <a:xfrm>
            <a:off x="4783200" y="4521742"/>
            <a:ext cx="262800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de-DE" sz="1600" b="1">
                <a:solidFill>
                  <a:srgbClr val="000000"/>
                </a:solidFill>
                <a:latin typeface="+mj-lt"/>
                <a:cs typeface="Archivo Black" pitchFamily="2" charset="77"/>
              </a:rPr>
              <a:t>„Es war leicht, meine Kollegen von den Qualifikationen und Kompetenzen der Marke zu überzeugen.“</a:t>
            </a:r>
            <a:endParaRPr kumimoji="0" lang="en-US" sz="1600" b="1" i="0" u="none" strike="noStrike" kern="1200" cap="none" spc="0" normalizeH="0" baseline="0" noProof="0">
              <a:ln>
                <a:noFill/>
              </a:ln>
              <a:solidFill>
                <a:srgbClr val="000000"/>
              </a:solidFill>
              <a:effectLst/>
              <a:uLnTx/>
              <a:uFillTx/>
              <a:latin typeface="+mj-lt"/>
              <a:ea typeface="+mn-ea"/>
              <a:cs typeface="Archivo Black" pitchFamily="2" charset="77"/>
            </a:endParaRPr>
          </a:p>
        </p:txBody>
      </p:sp>
      <p:sp>
        <p:nvSpPr>
          <p:cNvPr id="17" name="Oval 16">
            <a:extLst>
              <a:ext uri="{FF2B5EF4-FFF2-40B4-BE49-F238E27FC236}">
                <a16:creationId xmlns:a16="http://schemas.microsoft.com/office/drawing/2014/main" id="{ED3CC109-FEA2-62BA-D242-606A755E113D}"/>
              </a:ext>
            </a:extLst>
          </p:cNvPr>
          <p:cNvSpPr/>
          <p:nvPr/>
        </p:nvSpPr>
        <p:spPr>
          <a:xfrm>
            <a:off x="5473785" y="2597930"/>
            <a:ext cx="1246830" cy="124683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sz="2800" noProof="0">
                <a:latin typeface="+mj-lt"/>
              </a:rPr>
              <a:t>2</a:t>
            </a:r>
          </a:p>
        </p:txBody>
      </p:sp>
      <p:sp>
        <p:nvSpPr>
          <p:cNvPr id="18" name="Rounded Rectangle 20">
            <a:extLst>
              <a:ext uri="{FF2B5EF4-FFF2-40B4-BE49-F238E27FC236}">
                <a16:creationId xmlns:a16="http://schemas.microsoft.com/office/drawing/2014/main" id="{1B58BF57-E99B-DE41-39CB-717EDFA135EB}"/>
              </a:ext>
            </a:extLst>
          </p:cNvPr>
          <p:cNvSpPr/>
          <p:nvPr/>
        </p:nvSpPr>
        <p:spPr>
          <a:xfrm>
            <a:off x="5197200" y="4091698"/>
            <a:ext cx="1800000" cy="267153"/>
          </a:xfrm>
          <a:prstGeom prst="roundRect">
            <a:avLst>
              <a:gd name="adj" fmla="val 5000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en-US" sz="1400" b="1" noProof="0" err="1">
                <a:solidFill>
                  <a:sysClr val="windowText" lastClr="000000"/>
                </a:solidFill>
                <a:latin typeface="+mj-lt"/>
              </a:rPr>
              <a:t>Markenpräsenz</a:t>
            </a:r>
            <a:endParaRPr lang="de" sz="1400" b="1" noProof="0">
              <a:solidFill>
                <a:sysClr val="windowText" lastClr="000000"/>
              </a:solidFill>
              <a:latin typeface="+mj-lt"/>
            </a:endParaRPr>
          </a:p>
        </p:txBody>
      </p:sp>
      <p:sp>
        <p:nvSpPr>
          <p:cNvPr id="19" name="TextBox 18">
            <a:extLst>
              <a:ext uri="{FF2B5EF4-FFF2-40B4-BE49-F238E27FC236}">
                <a16:creationId xmlns:a16="http://schemas.microsoft.com/office/drawing/2014/main" id="{B019D376-C7C6-F467-F7CF-35E711E93524}"/>
              </a:ext>
            </a:extLst>
          </p:cNvPr>
          <p:cNvSpPr txBox="1"/>
          <p:nvPr/>
        </p:nvSpPr>
        <p:spPr>
          <a:xfrm>
            <a:off x="7994338" y="4521742"/>
            <a:ext cx="2628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de-DE" sz="1600" b="1">
                <a:solidFill>
                  <a:srgbClr val="000000"/>
                </a:solidFill>
                <a:latin typeface="+mj-lt"/>
                <a:cs typeface="Archivo Black" pitchFamily="2" charset="77"/>
              </a:rPr>
              <a:t>„Ich habe positive Bewertungen über die Marke gelesen.“</a:t>
            </a:r>
            <a:endParaRPr kumimoji="0" lang="de" sz="1600" b="1" i="0" u="none" strike="noStrike" kern="1200" cap="none" spc="0" normalizeH="0" baseline="0" noProof="0">
              <a:ln>
                <a:noFill/>
              </a:ln>
              <a:solidFill>
                <a:srgbClr val="000000"/>
              </a:solidFill>
              <a:effectLst/>
              <a:uLnTx/>
              <a:uFillTx/>
              <a:latin typeface="+mj-lt"/>
              <a:ea typeface="+mn-ea"/>
              <a:cs typeface="Archivo Black" pitchFamily="2" charset="77"/>
            </a:endParaRPr>
          </a:p>
        </p:txBody>
      </p:sp>
      <p:sp>
        <p:nvSpPr>
          <p:cNvPr id="23" name="Oval 22">
            <a:extLst>
              <a:ext uri="{FF2B5EF4-FFF2-40B4-BE49-F238E27FC236}">
                <a16:creationId xmlns:a16="http://schemas.microsoft.com/office/drawing/2014/main" id="{06F6D6A9-9056-CF3D-23A1-E44324CD1487}"/>
              </a:ext>
            </a:extLst>
          </p:cNvPr>
          <p:cNvSpPr/>
          <p:nvPr/>
        </p:nvSpPr>
        <p:spPr>
          <a:xfrm>
            <a:off x="8684923" y="2597930"/>
            <a:ext cx="1246830" cy="124683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sz="2800" noProof="0">
                <a:latin typeface="+mj-lt"/>
              </a:rPr>
              <a:t>3</a:t>
            </a:r>
          </a:p>
        </p:txBody>
      </p:sp>
      <p:sp>
        <p:nvSpPr>
          <p:cNvPr id="24" name="Rounded Rectangle 21">
            <a:extLst>
              <a:ext uri="{FF2B5EF4-FFF2-40B4-BE49-F238E27FC236}">
                <a16:creationId xmlns:a16="http://schemas.microsoft.com/office/drawing/2014/main" id="{FEAD75F7-7D25-A34D-77E6-B79AECA24C87}"/>
              </a:ext>
            </a:extLst>
          </p:cNvPr>
          <p:cNvSpPr/>
          <p:nvPr/>
        </p:nvSpPr>
        <p:spPr>
          <a:xfrm>
            <a:off x="8408338" y="4091698"/>
            <a:ext cx="1800000" cy="267153"/>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en-US" sz="1400" b="1" noProof="0" err="1">
                <a:solidFill>
                  <a:schemeClr val="tx1"/>
                </a:solidFill>
                <a:latin typeface="+mj-lt"/>
              </a:rPr>
              <a:t>Empfehlungen</a:t>
            </a:r>
            <a:endParaRPr lang="de" sz="1400" b="1" noProof="0">
              <a:solidFill>
                <a:schemeClr val="tx1"/>
              </a:solidFill>
              <a:latin typeface="+mj-lt"/>
            </a:endParaRPr>
          </a:p>
        </p:txBody>
      </p:sp>
      <p:sp>
        <p:nvSpPr>
          <p:cNvPr id="25" name="TextBox 24">
            <a:extLst>
              <a:ext uri="{FF2B5EF4-FFF2-40B4-BE49-F238E27FC236}">
                <a16:creationId xmlns:a16="http://schemas.microsoft.com/office/drawing/2014/main" id="{6952B859-1077-C425-A7BC-A31A17EC111E}"/>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2024, UK, DE, FR, US, CA, JP, SG, IN, AU, CN</a:t>
            </a:r>
          </a:p>
        </p:txBody>
      </p:sp>
    </p:spTree>
    <p:extLst>
      <p:ext uri="{BB962C8B-B14F-4D97-AF65-F5344CB8AC3E}">
        <p14:creationId xmlns:p14="http://schemas.microsoft.com/office/powerpoint/2010/main" val="2691500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8F1980A-52A6-5D4B-0158-6CAB29D507B4}"/>
              </a:ext>
            </a:extLst>
          </p:cNvPr>
          <p:cNvSpPr>
            <a:spLocks noGrp="1"/>
          </p:cNvSpPr>
          <p:nvPr>
            <p:ph type="body" sz="quarter" idx="11"/>
          </p:nvPr>
        </p:nvSpPr>
        <p:spPr>
          <a:xfrm>
            <a:off x="482183" y="2669242"/>
            <a:ext cx="2946818" cy="1519516"/>
          </a:xfrm>
        </p:spPr>
        <p:txBody>
          <a:bodyPr/>
          <a:lstStyle/>
          <a:p>
            <a:r>
              <a:rPr lang="de-DE" sz="1400" noProof="0"/>
              <a:t>Großunternehmen legen besonderen Wert auf Compliance sowie gesellschaftliche Verantwortung.</a:t>
            </a:r>
          </a:p>
          <a:p>
            <a:endParaRPr lang="de-DE" sz="1400" noProof="0"/>
          </a:p>
          <a:p>
            <a:r>
              <a:rPr lang="de-DE" sz="1400" noProof="0"/>
              <a:t>KMU priorisieren Funktionalität, Vertrauen und fachliche Kompetenz.</a:t>
            </a:r>
            <a:endParaRPr lang="de" sz="1400" noProof="0"/>
          </a:p>
        </p:txBody>
      </p:sp>
      <p:sp>
        <p:nvSpPr>
          <p:cNvPr id="4" name="Title 3">
            <a:extLst>
              <a:ext uri="{FF2B5EF4-FFF2-40B4-BE49-F238E27FC236}">
                <a16:creationId xmlns:a16="http://schemas.microsoft.com/office/drawing/2014/main" id="{D1FEAF11-7596-52E2-E8CC-5BA46DFE5842}"/>
              </a:ext>
            </a:extLst>
          </p:cNvPr>
          <p:cNvSpPr>
            <a:spLocks noGrp="1"/>
          </p:cNvSpPr>
          <p:nvPr>
            <p:ph type="title"/>
          </p:nvPr>
        </p:nvSpPr>
        <p:spPr>
          <a:xfrm>
            <a:off x="407988" y="926846"/>
            <a:ext cx="3505200" cy="1212850"/>
          </a:xfrm>
        </p:spPr>
        <p:txBody>
          <a:bodyPr/>
          <a:lstStyle/>
          <a:p>
            <a:r>
              <a:rPr lang="de-DE" sz="2400" noProof="0" dirty="0"/>
              <a:t>Vertrauen entsteht je nach Unte-</a:t>
            </a:r>
            <a:r>
              <a:rPr lang="de-DE" sz="2400" noProof="0" dirty="0" err="1"/>
              <a:t>nehmensgröße</a:t>
            </a:r>
            <a:r>
              <a:rPr lang="de-DE" sz="2400" noProof="0" dirty="0"/>
              <a:t> auf unterschiedliche Weise</a:t>
            </a:r>
            <a:endParaRPr lang="en-US" sz="2400" noProof="0" dirty="0"/>
          </a:p>
        </p:txBody>
      </p:sp>
      <p:graphicFrame>
        <p:nvGraphicFramePr>
          <p:cNvPr id="5" name="Table 4">
            <a:extLst>
              <a:ext uri="{FF2B5EF4-FFF2-40B4-BE49-F238E27FC236}">
                <a16:creationId xmlns:a16="http://schemas.microsoft.com/office/drawing/2014/main" id="{E42E435C-4595-177A-8FF2-2AB25FA9C424}"/>
              </a:ext>
            </a:extLst>
          </p:cNvPr>
          <p:cNvGraphicFramePr>
            <a:graphicFrameLocks noGrp="1"/>
          </p:cNvGraphicFramePr>
          <p:nvPr>
            <p:extLst>
              <p:ext uri="{D42A27DB-BD31-4B8C-83A1-F6EECF244321}">
                <p14:modId xmlns:p14="http://schemas.microsoft.com/office/powerpoint/2010/main" val="4065236161"/>
              </p:ext>
            </p:extLst>
          </p:nvPr>
        </p:nvGraphicFramePr>
        <p:xfrm>
          <a:off x="4827494" y="1181433"/>
          <a:ext cx="6723529" cy="2237849"/>
        </p:xfrm>
        <a:graphic>
          <a:graphicData uri="http://schemas.openxmlformats.org/drawingml/2006/table">
            <a:tbl>
              <a:tblPr/>
              <a:tblGrid>
                <a:gridCol w="5633227">
                  <a:extLst>
                    <a:ext uri="{9D8B030D-6E8A-4147-A177-3AD203B41FA5}">
                      <a16:colId xmlns:a16="http://schemas.microsoft.com/office/drawing/2014/main" val="3916354025"/>
                    </a:ext>
                  </a:extLst>
                </a:gridCol>
                <a:gridCol w="1090302">
                  <a:extLst>
                    <a:ext uri="{9D8B030D-6E8A-4147-A177-3AD203B41FA5}">
                      <a16:colId xmlns:a16="http://schemas.microsoft.com/office/drawing/2014/main" val="2122173930"/>
                    </a:ext>
                  </a:extLst>
                </a:gridCol>
              </a:tblGrid>
              <a:tr h="45655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de-DE" sz="1200" b="0" i="0" u="none" strike="noStrike" noProof="0" dirty="0">
                          <a:solidFill>
                            <a:schemeClr val="bg1"/>
                          </a:solidFill>
                          <a:effectLst/>
                          <a:latin typeface="+mj-lt"/>
                        </a:rPr>
                        <a:t>Wichtigste Entscheidungskriterien bei Großunternehmen</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fontAlgn="ctr">
                        <a:buNone/>
                      </a:pPr>
                      <a:r>
                        <a:rPr lang="de" sz="1200" b="1" i="0" u="none" strike="noStrike" noProof="0">
                          <a:solidFill>
                            <a:schemeClr val="bg1"/>
                          </a:solidFill>
                          <a:effectLst/>
                          <a:latin typeface="+mj-lt"/>
                        </a:rPr>
                        <a:t>Rang</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861454142"/>
                  </a:ext>
                </a:extLst>
              </a:tr>
              <a:tr h="340688">
                <a:tc>
                  <a:txBody>
                    <a:bodyPr/>
                    <a:lstStyle/>
                    <a:p>
                      <a:pPr algn="l" fontAlgn="ctr">
                        <a:buNone/>
                      </a:pPr>
                      <a:r>
                        <a:rPr lang="de-DE" sz="1200" b="0" i="0" u="none" strike="noStrike" noProof="0" dirty="0">
                          <a:solidFill>
                            <a:schemeClr val="tx1"/>
                          </a:solidFill>
                          <a:effectLst/>
                          <a:latin typeface="+mn-lt"/>
                        </a:rPr>
                        <a:t>Einhaltung von Vorschriften, Gesetzen, Branchenstandards und ethischen Grundsätzen</a:t>
                      </a:r>
                      <a:endParaRPr lang="de" sz="1200" b="0" i="0" u="none" strike="noStrike" noProof="0" dirty="0">
                        <a:solidFill>
                          <a:schemeClr val="tx1"/>
                        </a:solidFill>
                        <a:effectLst/>
                        <a:latin typeface="+mn-lt"/>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fontAlgn="ctr">
                        <a:buNone/>
                      </a:pPr>
                      <a:r>
                        <a:rPr lang="de" sz="1200" b="1" i="0" u="none" strike="noStrike" noProof="0">
                          <a:solidFill>
                            <a:schemeClr val="bg1"/>
                          </a:solidFill>
                          <a:effectLst/>
                          <a:latin typeface="+mj-lt"/>
                        </a:rPr>
                        <a:t>1</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771571245"/>
                  </a:ext>
                </a:extLst>
              </a:tr>
              <a:tr h="340688">
                <a:tc>
                  <a:txBody>
                    <a:bodyPr/>
                    <a:lstStyle/>
                    <a:p>
                      <a:pPr algn="l" fontAlgn="ctr">
                        <a:buNone/>
                      </a:pPr>
                      <a:r>
                        <a:rPr lang="de-DE" sz="1200" b="0" i="0" u="none" strike="noStrike" noProof="0" dirty="0">
                          <a:solidFill>
                            <a:schemeClr val="tx1"/>
                          </a:solidFill>
                          <a:effectLst/>
                          <a:latin typeface="+mn-lt"/>
                          <a:ea typeface="+mn-ea"/>
                          <a:cs typeface="+mn-cs"/>
                        </a:rPr>
                        <a:t>Die Zusammenarbeit hilft mir, fachlich auf dem neuesten Stand zu bleiben und meine Karriere voranzubringen</a:t>
                      </a:r>
                      <a:endParaRPr lang="de" sz="1200" b="0" i="0" u="none" strike="noStrike" noProof="0" dirty="0">
                        <a:solidFill>
                          <a:schemeClr val="tx1"/>
                        </a:solidFill>
                        <a:effectLst/>
                        <a:latin typeface="+mn-lt"/>
                        <a:ea typeface="+mn-ea"/>
                        <a:cs typeface="+mn-cs"/>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buNone/>
                      </a:pPr>
                      <a:r>
                        <a:rPr lang="de" sz="1200" b="1" i="0" u="none" strike="noStrike" noProof="0">
                          <a:solidFill>
                            <a:schemeClr val="bg1"/>
                          </a:solidFill>
                          <a:effectLst/>
                          <a:latin typeface="+mj-lt"/>
                        </a:rPr>
                        <a:t>2</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80754047"/>
                  </a:ext>
                </a:extLst>
              </a:tr>
              <a:tr h="340688">
                <a:tc>
                  <a:txBody>
                    <a:bodyPr/>
                    <a:lstStyle/>
                    <a:p>
                      <a:pPr algn="l" fontAlgn="ctr">
                        <a:buNone/>
                      </a:pPr>
                      <a:r>
                        <a:rPr lang="de-DE" sz="1200" b="0" i="0" u="none" strike="noStrike" noProof="0" dirty="0">
                          <a:solidFill>
                            <a:schemeClr val="tx1"/>
                          </a:solidFill>
                          <a:effectLst/>
                          <a:latin typeface="+mn-lt"/>
                        </a:rPr>
                        <a:t>Klare Vision und aktiver Beitrag zur Erfüllung gesellschaftlicher Verantwortung</a:t>
                      </a:r>
                      <a:endParaRPr lang="de" sz="1200" b="0" i="0" u="none" strike="noStrike" noProof="0" dirty="0">
                        <a:solidFill>
                          <a:schemeClr val="tx1"/>
                        </a:solidFill>
                        <a:effectLst/>
                        <a:latin typeface="+mn-lt"/>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CD3"/>
                    </a:solidFill>
                  </a:tcPr>
                </a:tc>
                <a:tc>
                  <a:txBody>
                    <a:bodyPr/>
                    <a:lstStyle/>
                    <a:p>
                      <a:pPr algn="ctr" fontAlgn="ctr">
                        <a:buNone/>
                      </a:pPr>
                      <a:r>
                        <a:rPr lang="de" sz="1200" b="1" i="0" u="none" strike="noStrike" noProof="0">
                          <a:solidFill>
                            <a:schemeClr val="bg1"/>
                          </a:solidFill>
                          <a:effectLst/>
                          <a:latin typeface="+mj-lt"/>
                        </a:rPr>
                        <a:t>3</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36876530"/>
                  </a:ext>
                </a:extLst>
              </a:tr>
              <a:tr h="340688">
                <a:tc>
                  <a:txBody>
                    <a:bodyPr/>
                    <a:lstStyle/>
                    <a:p>
                      <a:pPr algn="l" fontAlgn="ctr">
                        <a:buNone/>
                      </a:pPr>
                      <a:r>
                        <a:rPr lang="de-DE" sz="1200" b="0" i="0" u="none" strike="noStrike" noProof="0" dirty="0">
                          <a:solidFill>
                            <a:schemeClr val="tx1"/>
                          </a:solidFill>
                          <a:effectLst/>
                          <a:latin typeface="+mn-lt"/>
                        </a:rPr>
                        <a:t>Produkte und Services sind unkompliziert und einfach nutzbar</a:t>
                      </a:r>
                      <a:endParaRPr lang="de" sz="1200" b="0" i="0" u="none" strike="noStrike" noProof="0" dirty="0">
                        <a:solidFill>
                          <a:schemeClr val="tx1"/>
                        </a:solidFill>
                        <a:effectLst/>
                        <a:latin typeface="+mn-lt"/>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buNone/>
                      </a:pPr>
                      <a:r>
                        <a:rPr lang="de" sz="1200" b="1" i="0" u="none" strike="noStrike" noProof="0">
                          <a:solidFill>
                            <a:schemeClr val="bg1"/>
                          </a:solidFill>
                          <a:effectLst/>
                          <a:latin typeface="+mj-lt"/>
                        </a:rPr>
                        <a:t>4</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7489485"/>
                  </a:ext>
                </a:extLst>
              </a:tr>
              <a:tr h="340688">
                <a:tc>
                  <a:txBody>
                    <a:bodyPr/>
                    <a:lstStyle/>
                    <a:p>
                      <a:pPr algn="l" fontAlgn="ctr">
                        <a:buNone/>
                      </a:pPr>
                      <a:r>
                        <a:rPr lang="de-DE" sz="1200" b="0" i="0" u="none" strike="noStrike" noProof="0" dirty="0">
                          <a:solidFill>
                            <a:schemeClr val="tx1"/>
                          </a:solidFill>
                          <a:effectLst/>
                          <a:latin typeface="+mn-lt"/>
                        </a:rPr>
                        <a:t>Gilt als attraktiver Arbeitgeber</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buNone/>
                      </a:pPr>
                      <a:r>
                        <a:rPr lang="de" sz="1200" b="1" i="0" u="none" strike="noStrike" noProof="0" dirty="0">
                          <a:solidFill>
                            <a:schemeClr val="bg1"/>
                          </a:solidFill>
                          <a:effectLst/>
                          <a:latin typeface="+mj-lt"/>
                        </a:rPr>
                        <a:t>5</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96378433"/>
                  </a:ext>
                </a:extLst>
              </a:tr>
            </a:tbl>
          </a:graphicData>
        </a:graphic>
      </p:graphicFrame>
      <p:graphicFrame>
        <p:nvGraphicFramePr>
          <p:cNvPr id="6" name="Table 5">
            <a:extLst>
              <a:ext uri="{FF2B5EF4-FFF2-40B4-BE49-F238E27FC236}">
                <a16:creationId xmlns:a16="http://schemas.microsoft.com/office/drawing/2014/main" id="{E69BEFC0-8B13-FD8C-6657-D9B0134398ED}"/>
              </a:ext>
            </a:extLst>
          </p:cNvPr>
          <p:cNvGraphicFramePr>
            <a:graphicFrameLocks noGrp="1"/>
          </p:cNvGraphicFramePr>
          <p:nvPr>
            <p:extLst>
              <p:ext uri="{D42A27DB-BD31-4B8C-83A1-F6EECF244321}">
                <p14:modId xmlns:p14="http://schemas.microsoft.com/office/powerpoint/2010/main" val="3633877343"/>
              </p:ext>
            </p:extLst>
          </p:nvPr>
        </p:nvGraphicFramePr>
        <p:xfrm>
          <a:off x="4827494" y="3910119"/>
          <a:ext cx="6723529" cy="2237849"/>
        </p:xfrm>
        <a:graphic>
          <a:graphicData uri="http://schemas.openxmlformats.org/drawingml/2006/table">
            <a:tbl>
              <a:tblPr/>
              <a:tblGrid>
                <a:gridCol w="5633227">
                  <a:extLst>
                    <a:ext uri="{9D8B030D-6E8A-4147-A177-3AD203B41FA5}">
                      <a16:colId xmlns:a16="http://schemas.microsoft.com/office/drawing/2014/main" val="3916354025"/>
                    </a:ext>
                  </a:extLst>
                </a:gridCol>
                <a:gridCol w="1090302">
                  <a:extLst>
                    <a:ext uri="{9D8B030D-6E8A-4147-A177-3AD203B41FA5}">
                      <a16:colId xmlns:a16="http://schemas.microsoft.com/office/drawing/2014/main" val="2122173930"/>
                    </a:ext>
                  </a:extLst>
                </a:gridCol>
              </a:tblGrid>
              <a:tr h="45655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de-DE" sz="1200" b="0" i="0" u="none" strike="noStrike" noProof="0" dirty="0">
                          <a:solidFill>
                            <a:schemeClr val="bg1"/>
                          </a:solidFill>
                          <a:effectLst/>
                          <a:latin typeface="+mj-lt"/>
                        </a:rPr>
                        <a:t>Wichtigste Entscheidungskriterien bei KMU</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fontAlgn="ctr">
                        <a:buNone/>
                      </a:pPr>
                      <a:r>
                        <a:rPr lang="de" sz="1200" b="1" i="0" u="none" strike="noStrike" noProof="0">
                          <a:solidFill>
                            <a:schemeClr val="bg1"/>
                          </a:solidFill>
                          <a:effectLst/>
                          <a:latin typeface="+mj-lt"/>
                        </a:rPr>
                        <a:t>Rang</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3861454142"/>
                  </a:ext>
                </a:extLst>
              </a:tr>
              <a:tr h="340688">
                <a:tc>
                  <a:txBody>
                    <a:bodyPr/>
                    <a:lstStyle/>
                    <a:p>
                      <a:pPr algn="l" fontAlgn="ctr">
                        <a:buNone/>
                      </a:pPr>
                      <a:r>
                        <a:rPr lang="de-DE" sz="1200" b="0" i="0" u="none" strike="noStrike" noProof="0" dirty="0">
                          <a:solidFill>
                            <a:schemeClr val="tx1"/>
                          </a:solidFill>
                          <a:effectLst/>
                          <a:latin typeface="+mn-lt"/>
                          <a:ea typeface="+mn-ea"/>
                          <a:cs typeface="+mn-cs"/>
                        </a:rPr>
                        <a:t>Erfüllt die Mindestanforderungen meines Unternehmens an Qualität und Funktionalität.</a:t>
                      </a:r>
                      <a:endParaRPr lang="de" sz="1200" b="0" i="0" u="none" strike="noStrike" noProof="0" dirty="0">
                        <a:solidFill>
                          <a:schemeClr val="tx1"/>
                        </a:solidFill>
                        <a:effectLst/>
                        <a:latin typeface="+mn-lt"/>
                        <a:ea typeface="+mn-ea"/>
                        <a:cs typeface="+mn-cs"/>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BCBCB"/>
                    </a:solidFill>
                  </a:tcPr>
                </a:tc>
                <a:tc>
                  <a:txBody>
                    <a:bodyPr/>
                    <a:lstStyle/>
                    <a:p>
                      <a:pPr algn="ctr" fontAlgn="ctr">
                        <a:buNone/>
                      </a:pPr>
                      <a:r>
                        <a:rPr lang="de" sz="1200" b="1" i="0" u="none" strike="noStrike" noProof="0">
                          <a:solidFill>
                            <a:schemeClr val="bg1"/>
                          </a:solidFill>
                          <a:effectLst/>
                          <a:latin typeface="+mj-lt"/>
                        </a:rPr>
                        <a:t>1</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extLst>
                  <a:ext uri="{0D108BD9-81ED-4DB2-BD59-A6C34878D82A}">
                    <a16:rowId xmlns:a16="http://schemas.microsoft.com/office/drawing/2014/main" val="771571245"/>
                  </a:ext>
                </a:extLst>
              </a:tr>
              <a:tr h="340688">
                <a:tc>
                  <a:txBody>
                    <a:bodyPr/>
                    <a:lstStyle/>
                    <a:p>
                      <a:pPr algn="l" fontAlgn="ctr">
                        <a:buNone/>
                      </a:pPr>
                      <a:r>
                        <a:rPr lang="de-DE" sz="1200" b="0" i="0" u="none" strike="noStrike" noProof="0" dirty="0">
                          <a:solidFill>
                            <a:schemeClr val="tx1"/>
                          </a:solidFill>
                          <a:effectLst/>
                          <a:latin typeface="+mn-lt"/>
                          <a:ea typeface="+mn-ea"/>
                          <a:cs typeface="+mn-cs"/>
                        </a:rPr>
                        <a:t>Gilt als Vordenker in seiner Branche.</a:t>
                      </a:r>
                      <a:endParaRPr lang="de" sz="1200" b="0" i="0" u="none" strike="noStrike" noProof="0" dirty="0">
                        <a:solidFill>
                          <a:schemeClr val="tx1"/>
                        </a:solidFill>
                        <a:effectLst/>
                        <a:latin typeface="+mn-lt"/>
                        <a:ea typeface="+mn-ea"/>
                        <a:cs typeface="+mn-cs"/>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AEA"/>
                    </a:solidFill>
                  </a:tcPr>
                </a:tc>
                <a:tc>
                  <a:txBody>
                    <a:bodyPr/>
                    <a:lstStyle/>
                    <a:p>
                      <a:pPr algn="ctr" fontAlgn="ctr">
                        <a:buNone/>
                      </a:pPr>
                      <a:r>
                        <a:rPr lang="de" sz="1200" b="1" i="0" u="none" strike="noStrike" noProof="0">
                          <a:solidFill>
                            <a:schemeClr val="bg1"/>
                          </a:solidFill>
                          <a:effectLst/>
                          <a:latin typeface="+mj-lt"/>
                        </a:rPr>
                        <a:t>2</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extLst>
                  <a:ext uri="{0D108BD9-81ED-4DB2-BD59-A6C34878D82A}">
                    <a16:rowId xmlns:a16="http://schemas.microsoft.com/office/drawing/2014/main" val="880754047"/>
                  </a:ext>
                </a:extLst>
              </a:tr>
              <a:tr h="340688">
                <a:tc>
                  <a:txBody>
                    <a:bodyPr/>
                    <a:lstStyle/>
                    <a:p>
                      <a:pPr algn="l" fontAlgn="ctr">
                        <a:buNone/>
                      </a:pPr>
                      <a:r>
                        <a:rPr lang="de-DE" sz="1200" b="0" i="0" u="none" strike="noStrike" noProof="0" dirty="0">
                          <a:solidFill>
                            <a:schemeClr val="tx1"/>
                          </a:solidFill>
                          <a:effectLst/>
                          <a:latin typeface="+mn-lt"/>
                          <a:ea typeface="+mn-ea"/>
                          <a:cs typeface="+mn-cs"/>
                        </a:rPr>
                        <a:t>Ich habe ein gutes Gefühl dabei, einen Vertrag mit diesem Anbieter abzuschließen.</a:t>
                      </a:r>
                      <a:endParaRPr lang="de" sz="1200" b="0" i="0" u="none" strike="noStrike" noProof="0" dirty="0">
                        <a:solidFill>
                          <a:schemeClr val="tx1"/>
                        </a:solidFill>
                        <a:effectLst/>
                        <a:latin typeface="+mn-lt"/>
                        <a:ea typeface="+mn-ea"/>
                        <a:cs typeface="+mn-cs"/>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AEA"/>
                    </a:solidFill>
                  </a:tcPr>
                </a:tc>
                <a:tc>
                  <a:txBody>
                    <a:bodyPr/>
                    <a:lstStyle/>
                    <a:p>
                      <a:pPr algn="ctr" fontAlgn="ctr">
                        <a:buNone/>
                      </a:pPr>
                      <a:r>
                        <a:rPr lang="de" sz="1200" b="1" i="0" u="none" strike="noStrike" noProof="0">
                          <a:solidFill>
                            <a:schemeClr val="bg1"/>
                          </a:solidFill>
                          <a:effectLst/>
                          <a:latin typeface="+mj-lt"/>
                        </a:rPr>
                        <a:t>3</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extLst>
                  <a:ext uri="{0D108BD9-81ED-4DB2-BD59-A6C34878D82A}">
                    <a16:rowId xmlns:a16="http://schemas.microsoft.com/office/drawing/2014/main" val="2036876530"/>
                  </a:ext>
                </a:extLst>
              </a:tr>
              <a:tr h="340688">
                <a:tc>
                  <a:txBody>
                    <a:bodyPr/>
                    <a:lstStyle/>
                    <a:p>
                      <a:pPr algn="l" fontAlgn="ctr">
                        <a:buNone/>
                      </a:pPr>
                      <a:r>
                        <a:rPr lang="de-DE" sz="1200" b="0" i="0" u="none" strike="noStrike" noProof="0" dirty="0">
                          <a:solidFill>
                            <a:schemeClr val="tx1"/>
                          </a:solidFill>
                          <a:effectLst/>
                          <a:latin typeface="+mn-lt"/>
                          <a:ea typeface="+mn-ea"/>
                          <a:cs typeface="+mn-cs"/>
                        </a:rPr>
                        <a:t>Einhaltung von Vorschriften, Gesetzen, Branchenstandards und ethischen Grundsätzen</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ctr" fontAlgn="ctr">
                        <a:buNone/>
                      </a:pPr>
                      <a:r>
                        <a:rPr lang="de" sz="1200" b="1" i="0" u="none" strike="noStrike" noProof="0">
                          <a:solidFill>
                            <a:schemeClr val="bg1"/>
                          </a:solidFill>
                          <a:effectLst/>
                          <a:latin typeface="+mj-lt"/>
                        </a:rPr>
                        <a:t>4</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extLst>
                  <a:ext uri="{0D108BD9-81ED-4DB2-BD59-A6C34878D82A}">
                    <a16:rowId xmlns:a16="http://schemas.microsoft.com/office/drawing/2014/main" val="277489485"/>
                  </a:ext>
                </a:extLst>
              </a:tr>
              <a:tr h="340688">
                <a:tc>
                  <a:txBody>
                    <a:bodyPr/>
                    <a:lstStyle/>
                    <a:p>
                      <a:pPr algn="l" fontAlgn="ctr">
                        <a:buNone/>
                      </a:pPr>
                      <a:r>
                        <a:rPr lang="de-DE" sz="1200" b="0" i="0" u="none" strike="noStrike" noProof="0" dirty="0">
                          <a:solidFill>
                            <a:schemeClr val="tx1"/>
                          </a:solidFill>
                          <a:effectLst/>
                          <a:latin typeface="+mn-lt"/>
                        </a:rPr>
                        <a:t>Liefert zuverlässig pünktlich und wie vereinbart.</a:t>
                      </a:r>
                      <a:endParaRPr lang="de" sz="1200" b="0" i="0" u="none" strike="noStrike" noProof="0" dirty="0">
                        <a:solidFill>
                          <a:schemeClr val="tx1"/>
                        </a:solidFill>
                        <a:effectLst/>
                        <a:latin typeface="+mn-lt"/>
                      </a:endParaRP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AEA"/>
                    </a:solidFill>
                  </a:tcPr>
                </a:tc>
                <a:tc>
                  <a:txBody>
                    <a:bodyPr/>
                    <a:lstStyle/>
                    <a:p>
                      <a:pPr algn="ctr" fontAlgn="ctr">
                        <a:buNone/>
                      </a:pPr>
                      <a:r>
                        <a:rPr lang="de" sz="1200" b="1" i="0" u="none" strike="noStrike" noProof="0" dirty="0">
                          <a:solidFill>
                            <a:schemeClr val="bg1"/>
                          </a:solidFill>
                          <a:effectLst/>
                          <a:latin typeface="+mj-lt"/>
                        </a:rPr>
                        <a:t>5</a:t>
                      </a:r>
                    </a:p>
                  </a:txBody>
                  <a:tcPr marL="108000" marR="108000" marT="878"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extLst>
                  <a:ext uri="{0D108BD9-81ED-4DB2-BD59-A6C34878D82A}">
                    <a16:rowId xmlns:a16="http://schemas.microsoft.com/office/drawing/2014/main" val="496378433"/>
                  </a:ext>
                </a:extLst>
              </a:tr>
            </a:tbl>
          </a:graphicData>
        </a:graphic>
      </p:graphicFrame>
      <p:sp>
        <p:nvSpPr>
          <p:cNvPr id="2" name="TextBox 1">
            <a:extLst>
              <a:ext uri="{FF2B5EF4-FFF2-40B4-BE49-F238E27FC236}">
                <a16:creationId xmlns:a16="http://schemas.microsoft.com/office/drawing/2014/main" id="{E963582A-527F-C85A-0343-BEC6A2F03CAC}"/>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DACH</a:t>
            </a:r>
          </a:p>
        </p:txBody>
      </p:sp>
      <p:sp>
        <p:nvSpPr>
          <p:cNvPr id="3" name="TextBox 2">
            <a:extLst>
              <a:ext uri="{FF2B5EF4-FFF2-40B4-BE49-F238E27FC236}">
                <a16:creationId xmlns:a16="http://schemas.microsoft.com/office/drawing/2014/main" id="{0DDCCF44-3A67-1CCE-F553-CAE36B0132AB}"/>
              </a:ext>
            </a:extLst>
          </p:cNvPr>
          <p:cNvSpPr txBox="1"/>
          <p:nvPr/>
        </p:nvSpPr>
        <p:spPr>
          <a:xfrm>
            <a:off x="4827494" y="6642000"/>
            <a:ext cx="2898798" cy="216000"/>
          </a:xfrm>
          <a:prstGeom prst="rect">
            <a:avLst/>
          </a:prstGeom>
          <a:noFill/>
        </p:spPr>
        <p:txBody>
          <a:bodyPr wrap="none" lIns="36000" tIns="36000" rIns="36000" bIns="36000" rtlCol="0" anchor="ctr">
            <a:noAutofit/>
          </a:bodyPr>
          <a:lstStyle/>
          <a:p>
            <a:r>
              <a:rPr lang="de" sz="800" noProof="0"/>
              <a:t>KMU: bis zu 250 Mitarbeiter; Großunternehmen: 250+</a:t>
            </a:r>
          </a:p>
        </p:txBody>
      </p:sp>
      <p:sp>
        <p:nvSpPr>
          <p:cNvPr id="10" name="TextBox 9">
            <a:extLst>
              <a:ext uri="{FF2B5EF4-FFF2-40B4-BE49-F238E27FC236}">
                <a16:creationId xmlns:a16="http://schemas.microsoft.com/office/drawing/2014/main" id="{36ECB965-AAEC-250D-C3A2-2A87B61E3A2D}"/>
              </a:ext>
            </a:extLst>
          </p:cNvPr>
          <p:cNvSpPr txBox="1"/>
          <p:nvPr/>
        </p:nvSpPr>
        <p:spPr>
          <a:xfrm>
            <a:off x="4827494" y="867291"/>
            <a:ext cx="5509620" cy="338554"/>
          </a:xfrm>
          <a:prstGeom prst="rect">
            <a:avLst/>
          </a:prstGeom>
          <a:noFill/>
        </p:spPr>
        <p:txBody>
          <a:bodyPr wrap="square">
            <a:spAutoFit/>
          </a:bodyPr>
          <a:lstStyle/>
          <a:p>
            <a:r>
              <a:rPr lang="de" sz="1600" i="0" u="none" strike="noStrike" noProof="0">
                <a:solidFill>
                  <a:srgbClr val="000000"/>
                </a:solidFill>
                <a:effectLst/>
                <a:latin typeface="+mj-lt"/>
              </a:rPr>
              <a:t>DACH</a:t>
            </a:r>
            <a:endParaRPr lang="en-US" sz="1600" noProof="0">
              <a:latin typeface="+mj-lt"/>
            </a:endParaRPr>
          </a:p>
        </p:txBody>
      </p:sp>
      <p:sp>
        <p:nvSpPr>
          <p:cNvPr id="8" name="Rechteck 7">
            <a:extLst>
              <a:ext uri="{FF2B5EF4-FFF2-40B4-BE49-F238E27FC236}">
                <a16:creationId xmlns:a16="http://schemas.microsoft.com/office/drawing/2014/main" id="{10937937-F3C9-5CA5-6DEE-5C00134A737B}"/>
              </a:ext>
            </a:extLst>
          </p:cNvPr>
          <p:cNvSpPr/>
          <p:nvPr/>
        </p:nvSpPr>
        <p:spPr>
          <a:xfrm>
            <a:off x="4827494" y="3465096"/>
            <a:ext cx="2259106" cy="26185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800" i="1" dirty="0">
                <a:solidFill>
                  <a:schemeClr val="tx1"/>
                </a:solidFill>
              </a:rPr>
              <a:t>Außerhalb der Top 5 in der DACH-Region</a:t>
            </a:r>
            <a:endParaRPr lang="en-DE" sz="800" i="1" dirty="0">
              <a:solidFill>
                <a:schemeClr val="tx1"/>
              </a:solidFill>
            </a:endParaRPr>
          </a:p>
        </p:txBody>
      </p:sp>
      <p:sp>
        <p:nvSpPr>
          <p:cNvPr id="13" name="Rechteck 12">
            <a:extLst>
              <a:ext uri="{FF2B5EF4-FFF2-40B4-BE49-F238E27FC236}">
                <a16:creationId xmlns:a16="http://schemas.microsoft.com/office/drawing/2014/main" id="{8D5A5D7C-9B43-14A4-2CFE-7C7C44F9F2F8}"/>
              </a:ext>
            </a:extLst>
          </p:cNvPr>
          <p:cNvSpPr/>
          <p:nvPr/>
        </p:nvSpPr>
        <p:spPr>
          <a:xfrm>
            <a:off x="4827494" y="6264059"/>
            <a:ext cx="2259106" cy="261850"/>
          </a:xfrm>
          <a:prstGeom prst="rect">
            <a:avLst/>
          </a:prstGeom>
          <a:solidFill>
            <a:srgbClr val="CBCB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800" i="1" dirty="0">
                <a:solidFill>
                  <a:schemeClr val="tx1"/>
                </a:solidFill>
              </a:rPr>
              <a:t>Außerhalb der Top 5 in der DACH-Region</a:t>
            </a:r>
            <a:endParaRPr lang="en-DE" sz="800" i="1" dirty="0">
              <a:solidFill>
                <a:schemeClr val="tx1"/>
              </a:solidFill>
            </a:endParaRPr>
          </a:p>
        </p:txBody>
      </p:sp>
    </p:spTree>
    <p:extLst>
      <p:ext uri="{BB962C8B-B14F-4D97-AF65-F5344CB8AC3E}">
        <p14:creationId xmlns:p14="http://schemas.microsoft.com/office/powerpoint/2010/main" val="2182322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F18EF-3D84-4D31-C26D-6427ECADCB29}"/>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989F57D0-675D-828B-C21B-F5E1B429CDC7}"/>
              </a:ext>
            </a:extLst>
          </p:cNvPr>
          <p:cNvSpPr txBox="1"/>
          <p:nvPr/>
        </p:nvSpPr>
        <p:spPr>
          <a:xfrm>
            <a:off x="5322017" y="655534"/>
            <a:ext cx="5509620" cy="584775"/>
          </a:xfrm>
          <a:prstGeom prst="rect">
            <a:avLst/>
          </a:prstGeom>
          <a:noFill/>
        </p:spPr>
        <p:txBody>
          <a:bodyPr wrap="square">
            <a:spAutoFit/>
          </a:bodyPr>
          <a:lstStyle/>
          <a:p>
            <a:r>
              <a:rPr lang="de-DE" sz="1600" i="0" u="none" strike="noStrike" noProof="0">
                <a:solidFill>
                  <a:srgbClr val="000000"/>
                </a:solidFill>
                <a:effectLst/>
                <a:latin typeface="+mj-lt"/>
              </a:rPr>
              <a:t>Die drei wichtigsten Auslöser für die Suche nach einem neuen B2B-Anbieter</a:t>
            </a:r>
            <a:endParaRPr lang="en-US" sz="1600" noProof="0">
              <a:latin typeface="+mj-lt"/>
            </a:endParaRPr>
          </a:p>
        </p:txBody>
      </p:sp>
      <p:pic>
        <p:nvPicPr>
          <p:cNvPr id="32" name="Graphic 31">
            <a:extLst>
              <a:ext uri="{FF2B5EF4-FFF2-40B4-BE49-F238E27FC236}">
                <a16:creationId xmlns:a16="http://schemas.microsoft.com/office/drawing/2014/main" id="{C220E7E9-41C4-D638-950F-FB6DFE6103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60734" y="828824"/>
            <a:ext cx="360000" cy="360000"/>
          </a:xfrm>
          <a:prstGeom prst="rect">
            <a:avLst/>
          </a:prstGeom>
        </p:spPr>
      </p:pic>
      <p:graphicFrame>
        <p:nvGraphicFramePr>
          <p:cNvPr id="33" name="Table 32">
            <a:extLst>
              <a:ext uri="{FF2B5EF4-FFF2-40B4-BE49-F238E27FC236}">
                <a16:creationId xmlns:a16="http://schemas.microsoft.com/office/drawing/2014/main" id="{6F13634E-A24A-6827-345C-11984E124D20}"/>
              </a:ext>
            </a:extLst>
          </p:cNvPr>
          <p:cNvGraphicFramePr>
            <a:graphicFrameLocks noGrp="1"/>
          </p:cNvGraphicFramePr>
          <p:nvPr>
            <p:extLst>
              <p:ext uri="{D42A27DB-BD31-4B8C-83A1-F6EECF244321}">
                <p14:modId xmlns:p14="http://schemas.microsoft.com/office/powerpoint/2010/main" val="1710233985"/>
              </p:ext>
            </p:extLst>
          </p:nvPr>
        </p:nvGraphicFramePr>
        <p:xfrm>
          <a:off x="6052492" y="1293902"/>
          <a:ext cx="4981953" cy="1740147"/>
        </p:xfrm>
        <a:graphic>
          <a:graphicData uri="http://schemas.openxmlformats.org/drawingml/2006/table">
            <a:tbl>
              <a:tblPr/>
              <a:tblGrid>
                <a:gridCol w="3587007">
                  <a:extLst>
                    <a:ext uri="{9D8B030D-6E8A-4147-A177-3AD203B41FA5}">
                      <a16:colId xmlns:a16="http://schemas.microsoft.com/office/drawing/2014/main" val="980700120"/>
                    </a:ext>
                  </a:extLst>
                </a:gridCol>
                <a:gridCol w="1394946">
                  <a:extLst>
                    <a:ext uri="{9D8B030D-6E8A-4147-A177-3AD203B41FA5}">
                      <a16:colId xmlns:a16="http://schemas.microsoft.com/office/drawing/2014/main" val="299775241"/>
                    </a:ext>
                  </a:extLst>
                </a:gridCol>
              </a:tblGrid>
              <a:tr h="580049">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de-DE" sz="1400" b="0" i="0" u="none" strike="noStrike" noProof="0">
                          <a:solidFill>
                            <a:srgbClr val="000000"/>
                          </a:solidFill>
                          <a:effectLst/>
                          <a:latin typeface="+mn-lt"/>
                        </a:rPr>
                        <a:t>Austausch mit anderen Fachleuten</a:t>
                      </a:r>
                    </a:p>
                  </a:txBody>
                  <a:tcPr marL="108000" marR="36000" marT="36000" marB="36000" anchor="ctr">
                    <a:lnL>
                      <a:noFill/>
                    </a:lnL>
                    <a:lnR>
                      <a:noFill/>
                    </a:lnR>
                    <a:lnT>
                      <a:noFill/>
                    </a:lnT>
                    <a:lnB>
                      <a:noFill/>
                    </a:lnB>
                    <a:solidFill>
                      <a:schemeClr val="accent5">
                        <a:lumMod val="60000"/>
                        <a:lumOff val="40000"/>
                      </a:schemeClr>
                    </a:solidFill>
                  </a:tcPr>
                </a:tc>
                <a:tc>
                  <a:txBody>
                    <a:bodyPr/>
                    <a:lstStyle/>
                    <a:p>
                      <a:pPr algn="ctr" fontAlgn="b"/>
                      <a:r>
                        <a:rPr lang="de" sz="1400" b="0" i="0" u="none" strike="noStrike" noProof="0">
                          <a:solidFill>
                            <a:srgbClr val="000000"/>
                          </a:solidFill>
                          <a:effectLst/>
                          <a:latin typeface="+mn-lt"/>
                        </a:rPr>
                        <a:t>37%</a:t>
                      </a:r>
                    </a:p>
                  </a:txBody>
                  <a:tcPr marL="36000" marR="36000" marT="36000" marB="36000" anchor="ctr">
                    <a:lnL>
                      <a:noFill/>
                    </a:lnL>
                    <a:lnR>
                      <a:noFill/>
                    </a:lnR>
                    <a:lnT>
                      <a:noFill/>
                    </a:lnT>
                    <a:lnB>
                      <a:noFill/>
                    </a:lnB>
                    <a:solidFill>
                      <a:schemeClr val="accent5">
                        <a:lumMod val="60000"/>
                        <a:lumOff val="40000"/>
                      </a:schemeClr>
                    </a:solidFill>
                  </a:tcPr>
                </a:tc>
                <a:extLst>
                  <a:ext uri="{0D108BD9-81ED-4DB2-BD59-A6C34878D82A}">
                    <a16:rowId xmlns:a16="http://schemas.microsoft.com/office/drawing/2014/main" val="3995573032"/>
                  </a:ext>
                </a:extLst>
              </a:tr>
              <a:tr h="580049">
                <a:tc>
                  <a:txBody>
                    <a:bodyPr/>
                    <a:lstStyle/>
                    <a:p>
                      <a:pPr algn="l" fontAlgn="b"/>
                      <a:r>
                        <a:rPr lang="de-DE" sz="1400" b="0" i="0" u="none" strike="noStrike" noProof="0">
                          <a:solidFill>
                            <a:srgbClr val="000000"/>
                          </a:solidFill>
                          <a:effectLst/>
                          <a:latin typeface="+mn-lt"/>
                        </a:rPr>
                        <a:t>Steigende Kundenerwartungen</a:t>
                      </a:r>
                    </a:p>
                  </a:txBody>
                  <a:tcPr marL="108000" marR="36000" marT="36000" marB="36000" anchor="ctr">
                    <a:lnL>
                      <a:noFill/>
                    </a:lnL>
                    <a:lnR>
                      <a:noFill/>
                    </a:lnR>
                    <a:lnT>
                      <a:noFill/>
                    </a:lnT>
                    <a:lnB>
                      <a:noFill/>
                    </a:lnB>
                    <a:solidFill>
                      <a:schemeClr val="accent5">
                        <a:lumMod val="40000"/>
                        <a:lumOff val="60000"/>
                      </a:schemeClr>
                    </a:solidFill>
                  </a:tcPr>
                </a:tc>
                <a:tc>
                  <a:txBody>
                    <a:bodyPr/>
                    <a:lstStyle/>
                    <a:p>
                      <a:pPr algn="ctr" fontAlgn="b"/>
                      <a:r>
                        <a:rPr lang="de" sz="1400" b="0" i="0" u="none" strike="noStrike" noProof="0">
                          <a:solidFill>
                            <a:srgbClr val="000000"/>
                          </a:solidFill>
                          <a:effectLst/>
                          <a:latin typeface="+mn-lt"/>
                        </a:rPr>
                        <a:t>36%</a:t>
                      </a:r>
                    </a:p>
                  </a:txBody>
                  <a:tcPr marL="36000" marR="36000" marT="36000" marB="36000" anchor="ctr">
                    <a:lnL>
                      <a:noFill/>
                    </a:lnL>
                    <a:lnR>
                      <a:noFill/>
                    </a:lnR>
                    <a:lnT>
                      <a:noFill/>
                    </a:lnT>
                    <a:lnB>
                      <a:noFill/>
                    </a:lnB>
                    <a:solidFill>
                      <a:schemeClr val="accent5">
                        <a:lumMod val="40000"/>
                        <a:lumOff val="60000"/>
                      </a:schemeClr>
                    </a:solidFill>
                  </a:tcPr>
                </a:tc>
                <a:extLst>
                  <a:ext uri="{0D108BD9-81ED-4DB2-BD59-A6C34878D82A}">
                    <a16:rowId xmlns:a16="http://schemas.microsoft.com/office/drawing/2014/main" val="3006258835"/>
                  </a:ext>
                </a:extLst>
              </a:tr>
              <a:tr h="580049">
                <a:tc>
                  <a:txBody>
                    <a:bodyPr/>
                    <a:lstStyle/>
                    <a:p>
                      <a:pPr algn="l" fontAlgn="b"/>
                      <a:r>
                        <a:rPr lang="de-DE" sz="1400" b="0" i="0" u="none" strike="noStrike" noProof="0">
                          <a:solidFill>
                            <a:srgbClr val="000000"/>
                          </a:solidFill>
                          <a:effectLst/>
                          <a:latin typeface="+mn-lt"/>
                        </a:rPr>
                        <a:t>Kostensenkungsinitiativen</a:t>
                      </a:r>
                    </a:p>
                  </a:txBody>
                  <a:tcPr marL="108000" marR="36000" marT="36000" marB="36000" anchor="ctr">
                    <a:lnL>
                      <a:noFill/>
                    </a:lnL>
                    <a:lnR>
                      <a:noFill/>
                    </a:lnR>
                    <a:lnT>
                      <a:noFill/>
                    </a:lnT>
                    <a:lnB>
                      <a:noFill/>
                    </a:lnB>
                    <a:solidFill>
                      <a:schemeClr val="accent5">
                        <a:lumMod val="20000"/>
                        <a:lumOff val="80000"/>
                      </a:schemeClr>
                    </a:solidFill>
                  </a:tcPr>
                </a:tc>
                <a:tc>
                  <a:txBody>
                    <a:bodyPr/>
                    <a:lstStyle/>
                    <a:p>
                      <a:pPr algn="ctr" fontAlgn="b"/>
                      <a:r>
                        <a:rPr lang="de" sz="1400" b="0" i="0" u="none" strike="noStrike" noProof="0">
                          <a:solidFill>
                            <a:srgbClr val="000000"/>
                          </a:solidFill>
                          <a:effectLst/>
                          <a:latin typeface="+mn-lt"/>
                        </a:rPr>
                        <a:t>32%</a:t>
                      </a:r>
                    </a:p>
                  </a:txBody>
                  <a:tcPr marL="36000" marR="36000" marT="36000" marB="36000"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859925856"/>
                  </a:ext>
                </a:extLst>
              </a:tr>
            </a:tbl>
          </a:graphicData>
        </a:graphic>
      </p:graphicFrame>
      <p:pic>
        <p:nvPicPr>
          <p:cNvPr id="34" name="Graphic 33">
            <a:extLst>
              <a:ext uri="{FF2B5EF4-FFF2-40B4-BE49-F238E27FC236}">
                <a16:creationId xmlns:a16="http://schemas.microsoft.com/office/drawing/2014/main" id="{721032AE-AC48-2BB9-9056-2909E3E935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68992" y="3486307"/>
            <a:ext cx="360000" cy="360000"/>
          </a:xfrm>
          <a:prstGeom prst="rect">
            <a:avLst/>
          </a:prstGeom>
        </p:spPr>
      </p:pic>
      <p:sp>
        <p:nvSpPr>
          <p:cNvPr id="35" name="TextBox 34">
            <a:extLst>
              <a:ext uri="{FF2B5EF4-FFF2-40B4-BE49-F238E27FC236}">
                <a16:creationId xmlns:a16="http://schemas.microsoft.com/office/drawing/2014/main" id="{D8376D4C-8250-9CCA-0B9E-114E2286BE5E}"/>
              </a:ext>
            </a:extLst>
          </p:cNvPr>
          <p:cNvSpPr txBox="1"/>
          <p:nvPr/>
        </p:nvSpPr>
        <p:spPr>
          <a:xfrm>
            <a:off x="5322017" y="3507753"/>
            <a:ext cx="5509620" cy="338554"/>
          </a:xfrm>
          <a:prstGeom prst="rect">
            <a:avLst/>
          </a:prstGeom>
          <a:noFill/>
        </p:spPr>
        <p:txBody>
          <a:bodyPr wrap="square">
            <a:spAutoFit/>
          </a:bodyPr>
          <a:lstStyle/>
          <a:p>
            <a:r>
              <a:rPr lang="de-DE" sz="1600" i="0" u="none" strike="noStrike" noProof="0">
                <a:solidFill>
                  <a:srgbClr val="000000"/>
                </a:solidFill>
                <a:effectLst/>
                <a:latin typeface="+mj-lt"/>
              </a:rPr>
              <a:t>Die drei größten Schwächen bestehender Anbieter</a:t>
            </a:r>
            <a:endParaRPr lang="en-US" sz="1600" noProof="0">
              <a:latin typeface="+mj-lt"/>
            </a:endParaRPr>
          </a:p>
        </p:txBody>
      </p:sp>
      <p:graphicFrame>
        <p:nvGraphicFramePr>
          <p:cNvPr id="38" name="Table 37">
            <a:extLst>
              <a:ext uri="{FF2B5EF4-FFF2-40B4-BE49-F238E27FC236}">
                <a16:creationId xmlns:a16="http://schemas.microsoft.com/office/drawing/2014/main" id="{3F53220E-84A7-6321-9460-69EA3770E6DF}"/>
              </a:ext>
            </a:extLst>
          </p:cNvPr>
          <p:cNvGraphicFramePr>
            <a:graphicFrameLocks noGrp="1"/>
          </p:cNvGraphicFramePr>
          <p:nvPr>
            <p:extLst>
              <p:ext uri="{D42A27DB-BD31-4B8C-83A1-F6EECF244321}">
                <p14:modId xmlns:p14="http://schemas.microsoft.com/office/powerpoint/2010/main" val="4270220515"/>
              </p:ext>
            </p:extLst>
          </p:nvPr>
        </p:nvGraphicFramePr>
        <p:xfrm>
          <a:off x="6052490" y="3929029"/>
          <a:ext cx="4981953" cy="1740147"/>
        </p:xfrm>
        <a:graphic>
          <a:graphicData uri="http://schemas.openxmlformats.org/drawingml/2006/table">
            <a:tbl>
              <a:tblPr/>
              <a:tblGrid>
                <a:gridCol w="3587006">
                  <a:extLst>
                    <a:ext uri="{9D8B030D-6E8A-4147-A177-3AD203B41FA5}">
                      <a16:colId xmlns:a16="http://schemas.microsoft.com/office/drawing/2014/main" val="980700120"/>
                    </a:ext>
                  </a:extLst>
                </a:gridCol>
                <a:gridCol w="1394947">
                  <a:extLst>
                    <a:ext uri="{9D8B030D-6E8A-4147-A177-3AD203B41FA5}">
                      <a16:colId xmlns:a16="http://schemas.microsoft.com/office/drawing/2014/main" val="299775241"/>
                    </a:ext>
                  </a:extLst>
                </a:gridCol>
              </a:tblGrid>
              <a:tr h="580049">
                <a:tc>
                  <a:txBody>
                    <a:bodyPr/>
                    <a:lstStyle/>
                    <a:p>
                      <a:pPr algn="l" fontAlgn="b"/>
                      <a:r>
                        <a:rPr lang="de-DE" sz="1400" b="0" i="0" u="none" strike="noStrike" noProof="0">
                          <a:solidFill>
                            <a:srgbClr val="000000"/>
                          </a:solidFill>
                          <a:effectLst/>
                          <a:latin typeface="+mn-lt"/>
                        </a:rPr>
                        <a:t>Grundlegende Anforderungen werden nicht erfüllt</a:t>
                      </a:r>
                      <a:endParaRPr lang="de" sz="1400" b="0" i="0" u="none" strike="noStrike" noProof="0">
                        <a:solidFill>
                          <a:srgbClr val="000000"/>
                        </a:solidFill>
                        <a:effectLst/>
                        <a:latin typeface="+mn-lt"/>
                      </a:endParaRPr>
                    </a:p>
                  </a:txBody>
                  <a:tcPr marL="108000" marR="36000" marT="36000" marB="36000" anchor="ctr">
                    <a:lnL>
                      <a:noFill/>
                    </a:lnL>
                    <a:lnR>
                      <a:noFill/>
                    </a:lnR>
                    <a:lnT>
                      <a:noFill/>
                    </a:lnT>
                    <a:lnB>
                      <a:noFill/>
                    </a:lnB>
                    <a:solidFill>
                      <a:schemeClr val="accent1">
                        <a:lumMod val="60000"/>
                        <a:lumOff val="40000"/>
                      </a:schemeClr>
                    </a:solidFill>
                  </a:tcPr>
                </a:tc>
                <a:tc>
                  <a:txBody>
                    <a:bodyPr/>
                    <a:lstStyle/>
                    <a:p>
                      <a:pPr algn="ctr" fontAlgn="b"/>
                      <a:r>
                        <a:rPr lang="de" sz="1400" b="0" i="0" u="none" strike="noStrike" noProof="0">
                          <a:solidFill>
                            <a:srgbClr val="000000"/>
                          </a:solidFill>
                          <a:effectLst/>
                          <a:latin typeface="+mn-lt"/>
                        </a:rPr>
                        <a:t>46%</a:t>
                      </a:r>
                    </a:p>
                  </a:txBody>
                  <a:tcPr marL="36000" marR="36000" marT="36000" marB="36000" anchor="ctr">
                    <a:lnL>
                      <a:noFill/>
                    </a:lnL>
                    <a:lnR>
                      <a:noFill/>
                    </a:lnR>
                    <a:lnT>
                      <a:noFill/>
                    </a:lnT>
                    <a:lnB>
                      <a:noFill/>
                    </a:lnB>
                    <a:solidFill>
                      <a:schemeClr val="accent1">
                        <a:lumMod val="60000"/>
                        <a:lumOff val="40000"/>
                      </a:schemeClr>
                    </a:solidFill>
                  </a:tcPr>
                </a:tc>
                <a:extLst>
                  <a:ext uri="{0D108BD9-81ED-4DB2-BD59-A6C34878D82A}">
                    <a16:rowId xmlns:a16="http://schemas.microsoft.com/office/drawing/2014/main" val="3995573032"/>
                  </a:ext>
                </a:extLst>
              </a:tr>
              <a:tr h="580049">
                <a:tc>
                  <a:txBody>
                    <a:bodyPr/>
                    <a:lstStyle/>
                    <a:p>
                      <a:pPr algn="l" fontAlgn="b"/>
                      <a:r>
                        <a:rPr lang="de-DE" sz="1400" b="0" i="0" u="none" strike="noStrike" noProof="0">
                          <a:solidFill>
                            <a:srgbClr val="000000"/>
                          </a:solidFill>
                          <a:effectLst/>
                          <a:latin typeface="+mn-lt"/>
                        </a:rPr>
                        <a:t>Mangelnde Zuverlässigkeit</a:t>
                      </a:r>
                    </a:p>
                  </a:txBody>
                  <a:tcPr marL="108000" marR="36000" marT="36000" marB="36000" anchor="ctr">
                    <a:lnL>
                      <a:noFill/>
                    </a:lnL>
                    <a:lnR>
                      <a:noFill/>
                    </a:lnR>
                    <a:lnT>
                      <a:noFill/>
                    </a:lnT>
                    <a:lnB>
                      <a:noFill/>
                    </a:lnB>
                    <a:solidFill>
                      <a:schemeClr val="accent1">
                        <a:lumMod val="40000"/>
                        <a:lumOff val="60000"/>
                      </a:schemeClr>
                    </a:solidFill>
                  </a:tcPr>
                </a:tc>
                <a:tc>
                  <a:txBody>
                    <a:bodyPr/>
                    <a:lstStyle/>
                    <a:p>
                      <a:pPr algn="ctr" fontAlgn="b"/>
                      <a:r>
                        <a:rPr lang="de" sz="1400" b="0" i="0" u="none" strike="noStrike" noProof="0">
                          <a:solidFill>
                            <a:srgbClr val="000000"/>
                          </a:solidFill>
                          <a:effectLst/>
                          <a:latin typeface="+mn-lt"/>
                        </a:rPr>
                        <a:t>36%</a:t>
                      </a:r>
                    </a:p>
                  </a:txBody>
                  <a:tcPr marL="36000" marR="36000" marT="36000" marB="36000" anchor="ctr">
                    <a:lnL>
                      <a:noFill/>
                    </a:lnL>
                    <a:lnR>
                      <a:noFill/>
                    </a:lnR>
                    <a:lnT>
                      <a:noFill/>
                    </a:lnT>
                    <a:lnB>
                      <a:noFill/>
                    </a:lnB>
                    <a:solidFill>
                      <a:schemeClr val="accent1">
                        <a:lumMod val="40000"/>
                        <a:lumOff val="60000"/>
                      </a:schemeClr>
                    </a:solidFill>
                  </a:tcPr>
                </a:tc>
                <a:extLst>
                  <a:ext uri="{0D108BD9-81ED-4DB2-BD59-A6C34878D82A}">
                    <a16:rowId xmlns:a16="http://schemas.microsoft.com/office/drawing/2014/main" val="3006258835"/>
                  </a:ext>
                </a:extLst>
              </a:tr>
              <a:tr h="580049">
                <a:tc>
                  <a:txBody>
                    <a:bodyPr/>
                    <a:lstStyle/>
                    <a:p>
                      <a:pPr algn="l" fontAlgn="b"/>
                      <a:r>
                        <a:rPr lang="de-DE" sz="1400" b="0" i="0" u="none" strike="noStrike" noProof="0">
                          <a:solidFill>
                            <a:srgbClr val="000000"/>
                          </a:solidFill>
                          <a:effectLst/>
                          <a:latin typeface="+mn-lt"/>
                        </a:rPr>
                        <a:t>Unzureichende Anpassung an die Bedürfnisse des Kundenunternehmens</a:t>
                      </a:r>
                      <a:endParaRPr lang="de" sz="1400" b="0" i="0" u="none" strike="noStrike" noProof="0">
                        <a:solidFill>
                          <a:srgbClr val="000000"/>
                        </a:solidFill>
                        <a:effectLst/>
                        <a:latin typeface="+mn-lt"/>
                      </a:endParaRPr>
                    </a:p>
                  </a:txBody>
                  <a:tcPr marL="108000" marR="36000" marT="36000" marB="36000" anchor="ctr">
                    <a:lnL>
                      <a:noFill/>
                    </a:lnL>
                    <a:lnR>
                      <a:noFill/>
                    </a:lnR>
                    <a:lnT>
                      <a:noFill/>
                    </a:lnT>
                    <a:lnB>
                      <a:noFill/>
                    </a:lnB>
                    <a:solidFill>
                      <a:schemeClr val="accent1">
                        <a:lumMod val="20000"/>
                        <a:lumOff val="80000"/>
                      </a:schemeClr>
                    </a:solidFill>
                  </a:tcPr>
                </a:tc>
                <a:tc>
                  <a:txBody>
                    <a:bodyPr/>
                    <a:lstStyle/>
                    <a:p>
                      <a:pPr algn="ctr" fontAlgn="b"/>
                      <a:r>
                        <a:rPr lang="de" sz="1400" b="0" i="0" u="none" strike="noStrike" noProof="0">
                          <a:solidFill>
                            <a:srgbClr val="000000"/>
                          </a:solidFill>
                          <a:effectLst/>
                          <a:latin typeface="+mn-lt"/>
                        </a:rPr>
                        <a:t>31%</a:t>
                      </a:r>
                    </a:p>
                  </a:txBody>
                  <a:tcPr marL="36000" marR="36000" marT="36000" marB="36000"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859925856"/>
                  </a:ext>
                </a:extLst>
              </a:tr>
            </a:tbl>
          </a:graphicData>
        </a:graphic>
      </p:graphicFrame>
      <p:sp>
        <p:nvSpPr>
          <p:cNvPr id="40" name="TextBox 39">
            <a:extLst>
              <a:ext uri="{FF2B5EF4-FFF2-40B4-BE49-F238E27FC236}">
                <a16:creationId xmlns:a16="http://schemas.microsoft.com/office/drawing/2014/main" id="{E350F86D-C1CF-E73F-2BA2-9917F5906771}"/>
              </a:ext>
            </a:extLst>
          </p:cNvPr>
          <p:cNvSpPr txBox="1"/>
          <p:nvPr/>
        </p:nvSpPr>
        <p:spPr>
          <a:xfrm>
            <a:off x="5549400" y="1433724"/>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#1</a:t>
            </a:r>
            <a:endParaRPr kumimoji="0" lang="en-US" sz="1400" b="1" i="0" u="none" strike="noStrike" kern="1200" cap="none" spc="0" normalizeH="0" baseline="0" noProof="0">
              <a:ln>
                <a:noFill/>
              </a:ln>
              <a:effectLst/>
              <a:uLnTx/>
              <a:uFillTx/>
              <a:ea typeface="+mn-ea"/>
              <a:cs typeface="+mn-cs"/>
            </a:endParaRPr>
          </a:p>
        </p:txBody>
      </p:sp>
      <p:sp>
        <p:nvSpPr>
          <p:cNvPr id="41" name="TextBox 40">
            <a:extLst>
              <a:ext uri="{FF2B5EF4-FFF2-40B4-BE49-F238E27FC236}">
                <a16:creationId xmlns:a16="http://schemas.microsoft.com/office/drawing/2014/main" id="{824E4CC8-A58B-C5FD-B0D4-89C57BF27740}"/>
              </a:ext>
            </a:extLst>
          </p:cNvPr>
          <p:cNvSpPr txBox="1"/>
          <p:nvPr/>
        </p:nvSpPr>
        <p:spPr>
          <a:xfrm>
            <a:off x="5549400" y="1998798"/>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#2</a:t>
            </a:r>
            <a:endParaRPr kumimoji="0" lang="en-US" sz="1400" b="1" i="0" u="none" strike="noStrike" kern="1200" cap="none" spc="0" normalizeH="0" baseline="0" noProof="0">
              <a:ln>
                <a:noFill/>
              </a:ln>
              <a:effectLst/>
              <a:uLnTx/>
              <a:uFillTx/>
              <a:ea typeface="+mn-ea"/>
              <a:cs typeface="+mn-cs"/>
            </a:endParaRPr>
          </a:p>
        </p:txBody>
      </p:sp>
      <p:sp>
        <p:nvSpPr>
          <p:cNvPr id="42" name="TextBox 41">
            <a:extLst>
              <a:ext uri="{FF2B5EF4-FFF2-40B4-BE49-F238E27FC236}">
                <a16:creationId xmlns:a16="http://schemas.microsoft.com/office/drawing/2014/main" id="{4159E82D-839F-C72E-3357-DB5E11C37526}"/>
              </a:ext>
            </a:extLst>
          </p:cNvPr>
          <p:cNvSpPr txBox="1"/>
          <p:nvPr/>
        </p:nvSpPr>
        <p:spPr>
          <a:xfrm>
            <a:off x="5549400" y="2589663"/>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#3</a:t>
            </a:r>
            <a:endParaRPr kumimoji="0" lang="en-US" sz="1400" b="1" i="0" u="none" strike="noStrike" kern="1200" cap="none" spc="0" normalizeH="0" baseline="0" noProof="0">
              <a:ln>
                <a:noFill/>
              </a:ln>
              <a:effectLst/>
              <a:uLnTx/>
              <a:uFillTx/>
              <a:ea typeface="+mn-ea"/>
              <a:cs typeface="+mn-cs"/>
            </a:endParaRPr>
          </a:p>
        </p:txBody>
      </p:sp>
      <p:sp>
        <p:nvSpPr>
          <p:cNvPr id="43" name="TextBox 42">
            <a:extLst>
              <a:ext uri="{FF2B5EF4-FFF2-40B4-BE49-F238E27FC236}">
                <a16:creationId xmlns:a16="http://schemas.microsoft.com/office/drawing/2014/main" id="{CBC633C5-D5F0-2642-FE9A-774E25103400}"/>
              </a:ext>
            </a:extLst>
          </p:cNvPr>
          <p:cNvSpPr txBox="1"/>
          <p:nvPr/>
        </p:nvSpPr>
        <p:spPr>
          <a:xfrm>
            <a:off x="5549400" y="4091999"/>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#1</a:t>
            </a:r>
            <a:endParaRPr kumimoji="0" lang="en-US" sz="1400" b="1" i="0" u="none" strike="noStrike" kern="1200" cap="none" spc="0" normalizeH="0" baseline="0" noProof="0">
              <a:ln>
                <a:noFill/>
              </a:ln>
              <a:effectLst/>
              <a:uLnTx/>
              <a:uFillTx/>
              <a:ea typeface="+mn-ea"/>
              <a:cs typeface="+mn-cs"/>
            </a:endParaRPr>
          </a:p>
        </p:txBody>
      </p:sp>
      <p:sp>
        <p:nvSpPr>
          <p:cNvPr id="44" name="TextBox 43">
            <a:extLst>
              <a:ext uri="{FF2B5EF4-FFF2-40B4-BE49-F238E27FC236}">
                <a16:creationId xmlns:a16="http://schemas.microsoft.com/office/drawing/2014/main" id="{69360E55-4FA2-7076-36D2-7FF166E2900E}"/>
              </a:ext>
            </a:extLst>
          </p:cNvPr>
          <p:cNvSpPr txBox="1"/>
          <p:nvPr/>
        </p:nvSpPr>
        <p:spPr>
          <a:xfrm>
            <a:off x="5549400" y="4669969"/>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#2</a:t>
            </a:r>
            <a:endParaRPr kumimoji="0" lang="en-US" sz="1400" b="1" i="0" u="none" strike="noStrike" kern="1200" cap="none" spc="0" normalizeH="0" baseline="0" noProof="0">
              <a:ln>
                <a:noFill/>
              </a:ln>
              <a:effectLst/>
              <a:uLnTx/>
              <a:uFillTx/>
              <a:ea typeface="+mn-ea"/>
              <a:cs typeface="+mn-cs"/>
            </a:endParaRPr>
          </a:p>
        </p:txBody>
      </p:sp>
      <p:sp>
        <p:nvSpPr>
          <p:cNvPr id="45" name="TextBox 44">
            <a:extLst>
              <a:ext uri="{FF2B5EF4-FFF2-40B4-BE49-F238E27FC236}">
                <a16:creationId xmlns:a16="http://schemas.microsoft.com/office/drawing/2014/main" id="{48D4EA70-73F1-62CF-0703-F30D6625ED63}"/>
              </a:ext>
            </a:extLst>
          </p:cNvPr>
          <p:cNvSpPr txBox="1"/>
          <p:nvPr/>
        </p:nvSpPr>
        <p:spPr>
          <a:xfrm>
            <a:off x="5549400" y="5247938"/>
            <a:ext cx="49441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400" b="1" i="0" u="none" strike="noStrike" kern="1200" cap="none" spc="0" normalizeH="0" baseline="0" noProof="0">
                <a:ln>
                  <a:noFill/>
                </a:ln>
                <a:effectLst/>
                <a:uLnTx/>
                <a:uFillTx/>
                <a:ea typeface="+mj-ea"/>
                <a:cs typeface="+mj-cs"/>
              </a:rPr>
              <a:t>#3</a:t>
            </a:r>
            <a:endParaRPr kumimoji="0" lang="en-US" sz="1400" b="1" i="0" u="none" strike="noStrike" kern="1200" cap="none" spc="0" normalizeH="0" baseline="0" noProof="0">
              <a:ln>
                <a:noFill/>
              </a:ln>
              <a:effectLst/>
              <a:uLnTx/>
              <a:uFillTx/>
              <a:ea typeface="+mn-ea"/>
              <a:cs typeface="+mn-cs"/>
            </a:endParaRPr>
          </a:p>
        </p:txBody>
      </p:sp>
      <p:sp>
        <p:nvSpPr>
          <p:cNvPr id="4" name="Title 3">
            <a:extLst>
              <a:ext uri="{FF2B5EF4-FFF2-40B4-BE49-F238E27FC236}">
                <a16:creationId xmlns:a16="http://schemas.microsoft.com/office/drawing/2014/main" id="{74E9A094-6A0C-BC8B-3585-92692AEAA765}"/>
              </a:ext>
            </a:extLst>
          </p:cNvPr>
          <p:cNvSpPr>
            <a:spLocks noGrp="1"/>
          </p:cNvSpPr>
          <p:nvPr>
            <p:ph type="title"/>
          </p:nvPr>
        </p:nvSpPr>
        <p:spPr>
          <a:xfrm>
            <a:off x="407989" y="1302195"/>
            <a:ext cx="3732496" cy="452809"/>
          </a:xfrm>
        </p:spPr>
        <p:txBody>
          <a:bodyPr anchor="t"/>
          <a:lstStyle/>
          <a:p>
            <a:pPr marL="0" marR="0" lvl="0" indent="0" defTabSz="914400" rtl="0" eaLnBrk="1" fontAlgn="auto" latinLnBrk="0" hangingPunct="1">
              <a:lnSpc>
                <a:spcPct val="100000"/>
              </a:lnSpc>
              <a:spcBef>
                <a:spcPts val="0"/>
              </a:spcBef>
              <a:spcAft>
                <a:spcPts val="0"/>
              </a:spcAft>
              <a:tabLst/>
              <a:defRPr/>
            </a:pPr>
            <a:r>
              <a:rPr lang="de-DE" b="1" kern="1200" noProof="0">
                <a:solidFill>
                  <a:schemeClr val="accent1"/>
                </a:solidFill>
              </a:rPr>
              <a:t>Warum Käufer den Anbieter wechseln</a:t>
            </a:r>
            <a:br>
              <a:rPr lang="en-US" b="1" kern="1200" noProof="0">
                <a:solidFill>
                  <a:schemeClr val="accent1"/>
                </a:solidFill>
              </a:rPr>
            </a:br>
            <a:br>
              <a:rPr lang="en-US" b="1" kern="1200" noProof="0">
                <a:solidFill>
                  <a:srgbClr val="000000"/>
                </a:solidFill>
              </a:rPr>
            </a:br>
            <a:r>
              <a:rPr lang="de-DE" sz="2400" b="1" kern="1200" noProof="0">
                <a:solidFill>
                  <a:srgbClr val="000000"/>
                </a:solidFill>
              </a:rPr>
              <a:t>Welche Faktoren Käufer dazu bewegen, neue Anbieter in Betracht zu ziehen und bestehende Anbieter zu verlassen</a:t>
            </a:r>
            <a:endParaRPr lang="de" b="1" kern="1200" noProof="0">
              <a:solidFill>
                <a:srgbClr val="000000"/>
              </a:solidFill>
            </a:endParaRPr>
          </a:p>
        </p:txBody>
      </p:sp>
      <p:sp>
        <p:nvSpPr>
          <p:cNvPr id="3" name="TextBox 2">
            <a:extLst>
              <a:ext uri="{FF2B5EF4-FFF2-40B4-BE49-F238E27FC236}">
                <a16:creationId xmlns:a16="http://schemas.microsoft.com/office/drawing/2014/main" id="{E24826E5-79C3-A150-0701-862717CE40CC}"/>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DACH</a:t>
            </a:r>
            <a:endParaRPr lang="en-US" sz="800" noProof="0"/>
          </a:p>
        </p:txBody>
      </p:sp>
    </p:spTree>
    <p:extLst>
      <p:ext uri="{BB962C8B-B14F-4D97-AF65-F5344CB8AC3E}">
        <p14:creationId xmlns:p14="http://schemas.microsoft.com/office/powerpoint/2010/main" val="33587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8B589-3CFE-93CE-7597-C7EC9C5389C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79570B-D4DF-1CA3-35F5-5C850BFA3870}"/>
              </a:ext>
            </a:extLst>
          </p:cNvPr>
          <p:cNvSpPr>
            <a:spLocks noGrp="1"/>
          </p:cNvSpPr>
          <p:nvPr>
            <p:ph type="title"/>
          </p:nvPr>
        </p:nvSpPr>
        <p:spPr>
          <a:xfrm>
            <a:off x="516645" y="364850"/>
            <a:ext cx="6673049" cy="982687"/>
          </a:xfrm>
        </p:spPr>
        <p:txBody>
          <a:bodyPr>
            <a:normAutofit/>
          </a:bodyPr>
          <a:lstStyle/>
          <a:p>
            <a:r>
              <a:rPr lang="de-DE" sz="2400" noProof="0" dirty="0"/>
              <a:t>Influencer*-Marketing bietet großes Potenzial für Wachstum</a:t>
            </a:r>
            <a:endParaRPr lang="de" sz="2400" noProof="0" dirty="0"/>
          </a:p>
        </p:txBody>
      </p:sp>
      <p:sp>
        <p:nvSpPr>
          <p:cNvPr id="4" name="TextBox 3">
            <a:extLst>
              <a:ext uri="{FF2B5EF4-FFF2-40B4-BE49-F238E27FC236}">
                <a16:creationId xmlns:a16="http://schemas.microsoft.com/office/drawing/2014/main" id="{6473A0D6-AA18-8565-0634-282EEB92197B}"/>
              </a:ext>
            </a:extLst>
          </p:cNvPr>
          <p:cNvSpPr txBox="1"/>
          <p:nvPr/>
        </p:nvSpPr>
        <p:spPr>
          <a:xfrm>
            <a:off x="2706780" y="4718276"/>
            <a:ext cx="3168000" cy="830997"/>
          </a:xfrm>
          <a:prstGeom prst="rect">
            <a:avLst/>
          </a:prstGeom>
          <a:noFill/>
        </p:spPr>
        <p:txBody>
          <a:bodyPr wrap="square" lIns="0" rIns="0">
            <a:spAutoFit/>
          </a:bodyPr>
          <a:lstStyle/>
          <a:p>
            <a:pPr algn="ctr">
              <a:defRPr/>
            </a:pPr>
            <a:r>
              <a:rPr lang="de" sz="1600" noProof="0"/>
              <a:t>der Käufer nutzten Influencer* bei ihrer letzten Kaufentscheidung</a:t>
            </a:r>
            <a:endParaRPr lang="en-US" sz="1600" b="1" noProof="0"/>
          </a:p>
        </p:txBody>
      </p:sp>
      <p:sp>
        <p:nvSpPr>
          <p:cNvPr id="6" name="TextBox 5">
            <a:extLst>
              <a:ext uri="{FF2B5EF4-FFF2-40B4-BE49-F238E27FC236}">
                <a16:creationId xmlns:a16="http://schemas.microsoft.com/office/drawing/2014/main" id="{89D0AF18-F748-CD25-1BC5-42E7BCFAD712}"/>
              </a:ext>
            </a:extLst>
          </p:cNvPr>
          <p:cNvSpPr txBox="1"/>
          <p:nvPr/>
        </p:nvSpPr>
        <p:spPr>
          <a:xfrm>
            <a:off x="6317220" y="4718276"/>
            <a:ext cx="3168000" cy="1323439"/>
          </a:xfrm>
          <a:prstGeom prst="rect">
            <a:avLst/>
          </a:prstGeom>
          <a:noFill/>
        </p:spPr>
        <p:txBody>
          <a:bodyPr wrap="square" lIns="0" tIns="45720" rIns="0" bIns="45720" anchor="t">
            <a:spAutoFit/>
          </a:bodyPr>
          <a:lstStyle>
            <a:defPPr>
              <a:defRPr lang="en-US"/>
            </a:defPPr>
            <a:lvl1pPr algn="ctr">
              <a:defRPr sz="1600">
                <a:latin typeface="Verdana" panose="020B060403050404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b="0" i="0" u="none" strike="noStrike" kern="0" cap="none" spc="0" normalizeH="0" baseline="0" noProof="0">
                <a:ln>
                  <a:noFill/>
                </a:ln>
                <a:effectLst/>
                <a:uLnTx/>
                <a:uFillTx/>
                <a:latin typeface="+mn-lt"/>
              </a:rPr>
              <a:t>der Marketer sind der Meinung, dass sie Experten und Influencer* bereits wirksam für die Vermarktung ihrer Marke einsetzen.</a:t>
            </a:r>
            <a:endParaRPr kumimoji="0" lang="en-US" b="0" i="0" u="none" strike="noStrike" kern="0" cap="none" spc="0" normalizeH="0" baseline="0" noProof="0">
              <a:ln>
                <a:noFill/>
              </a:ln>
              <a:effectLst/>
              <a:uLnTx/>
              <a:uFillTx/>
              <a:latin typeface="+mn-lt"/>
            </a:endParaRPr>
          </a:p>
        </p:txBody>
      </p:sp>
      <p:sp>
        <p:nvSpPr>
          <p:cNvPr id="7" name="Title 1">
            <a:extLst>
              <a:ext uri="{FF2B5EF4-FFF2-40B4-BE49-F238E27FC236}">
                <a16:creationId xmlns:a16="http://schemas.microsoft.com/office/drawing/2014/main" id="{30595D59-107F-E33E-3044-A348AB5894A9}"/>
              </a:ext>
            </a:extLst>
          </p:cNvPr>
          <p:cNvSpPr txBox="1">
            <a:spLocks/>
          </p:cNvSpPr>
          <p:nvPr/>
        </p:nvSpPr>
        <p:spPr>
          <a:xfrm>
            <a:off x="5772089" y="2871847"/>
            <a:ext cx="647822" cy="349401"/>
          </a:xfrm>
          <a:prstGeom prst="rect">
            <a:avLst/>
          </a:prstGeom>
          <a:noFill/>
        </p:spPr>
        <p:txBody>
          <a:bodyPr vert="horz" lIns="91440" tIns="45720" rIns="91440" bIns="45720" rtlCol="0" anchor="t">
            <a:noAutofit/>
          </a:bodyPr>
          <a:lstStyle>
            <a:lvl1pPr algn="l" defTabSz="914400" rtl="0" eaLnBrk="1" latinLnBrk="0" hangingPunct="1">
              <a:lnSpc>
                <a:spcPct val="100000"/>
              </a:lnSpc>
              <a:spcBef>
                <a:spcPct val="0"/>
              </a:spcBef>
              <a:buNone/>
              <a:defRPr sz="2400" b="1" i="0" kern="1200">
                <a:solidFill>
                  <a:schemeClr val="tx1"/>
                </a:solidFill>
                <a:latin typeface="+mj-lt"/>
                <a:ea typeface="+mj-ea"/>
                <a:cs typeface="+mj-cs"/>
              </a:defRPr>
            </a:lvl1pPr>
          </a:lstStyle>
          <a:p>
            <a:pPr algn="ctr"/>
            <a:r>
              <a:rPr lang="de" sz="3200" noProof="0">
                <a:solidFill>
                  <a:schemeClr val="tx2"/>
                </a:solidFill>
              </a:rPr>
              <a:t>vs</a:t>
            </a:r>
          </a:p>
        </p:txBody>
      </p:sp>
      <p:sp>
        <p:nvSpPr>
          <p:cNvPr id="8" name="Oval 7">
            <a:extLst>
              <a:ext uri="{FF2B5EF4-FFF2-40B4-BE49-F238E27FC236}">
                <a16:creationId xmlns:a16="http://schemas.microsoft.com/office/drawing/2014/main" id="{C618275E-C818-32E2-2043-6271CCF5A445}"/>
              </a:ext>
            </a:extLst>
          </p:cNvPr>
          <p:cNvSpPr>
            <a:spLocks noChangeAspect="1"/>
          </p:cNvSpPr>
          <p:nvPr/>
        </p:nvSpPr>
        <p:spPr>
          <a:xfrm>
            <a:off x="6461220" y="1724077"/>
            <a:ext cx="2880000" cy="2880000"/>
          </a:xfrm>
          <a:prstGeom prst="ellipse">
            <a:avLst/>
          </a:prstGeom>
          <a:solidFill>
            <a:schemeClr val="tx2"/>
          </a:solidFill>
          <a:ln w="12700" cap="flat" cmpd="sng" algn="ctr">
            <a:noFill/>
            <a:prstDash val="solid"/>
            <a:miter lim="800000"/>
          </a:ln>
          <a:effectLst/>
        </p:spPr>
        <p:txBody>
          <a:bodyPr lIns="0" t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de" sz="6000" b="1" kern="0" noProof="0">
                <a:solidFill>
                  <a:schemeClr val="bg1"/>
                </a:solidFill>
                <a:latin typeface="+mj-lt"/>
              </a:rPr>
              <a:t>35 </a:t>
            </a:r>
            <a:r>
              <a:rPr kumimoji="0" lang="de" sz="6000" b="1" i="0" u="none" strike="noStrike" kern="0" cap="none" spc="0" normalizeH="0" baseline="0" noProof="0">
                <a:ln>
                  <a:noFill/>
                </a:ln>
                <a:solidFill>
                  <a:schemeClr val="bg1"/>
                </a:solidFill>
                <a:effectLst/>
                <a:uLnTx/>
                <a:uFillTx/>
                <a:latin typeface="+mj-lt"/>
                <a:ea typeface="+mn-ea"/>
                <a:cs typeface="+mn-cs"/>
              </a:rPr>
              <a:t>%</a:t>
            </a:r>
          </a:p>
        </p:txBody>
      </p:sp>
      <p:sp>
        <p:nvSpPr>
          <p:cNvPr id="13" name="Oval 12">
            <a:extLst>
              <a:ext uri="{FF2B5EF4-FFF2-40B4-BE49-F238E27FC236}">
                <a16:creationId xmlns:a16="http://schemas.microsoft.com/office/drawing/2014/main" id="{43126FE6-C364-8E88-044B-1D89FFA880E1}"/>
              </a:ext>
            </a:extLst>
          </p:cNvPr>
          <p:cNvSpPr>
            <a:spLocks noChangeAspect="1"/>
          </p:cNvSpPr>
          <p:nvPr/>
        </p:nvSpPr>
        <p:spPr>
          <a:xfrm>
            <a:off x="2850780" y="1724077"/>
            <a:ext cx="2880000" cy="2880000"/>
          </a:xfrm>
          <a:prstGeom prst="ellipse">
            <a:avLst/>
          </a:prstGeom>
          <a:solidFill>
            <a:schemeClr val="tx2"/>
          </a:solidFill>
          <a:ln w="12700" cap="flat" cmpd="sng" algn="ctr">
            <a:noFill/>
            <a:prstDash val="solid"/>
            <a:miter lim="800000"/>
          </a:ln>
          <a:effectLst/>
        </p:spPr>
        <p:txBody>
          <a:bodyPr lIns="0" t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de" sz="6000" b="1" kern="0" noProof="0" dirty="0">
                <a:solidFill>
                  <a:schemeClr val="bg1"/>
                </a:solidFill>
                <a:latin typeface="+mj-lt"/>
              </a:rPr>
              <a:t>56 </a:t>
            </a:r>
            <a:r>
              <a:rPr kumimoji="0" lang="de" sz="6000" b="1" i="0" u="none" strike="noStrike" kern="0" cap="none" spc="0" normalizeH="0" baseline="0" noProof="0" dirty="0">
                <a:ln>
                  <a:noFill/>
                </a:ln>
                <a:solidFill>
                  <a:schemeClr val="bg1"/>
                </a:solidFill>
                <a:effectLst/>
                <a:uLnTx/>
                <a:uFillTx/>
                <a:latin typeface="+mj-lt"/>
                <a:ea typeface="+mn-ea"/>
                <a:cs typeface="+mn-cs"/>
              </a:rPr>
              <a:t>%</a:t>
            </a:r>
          </a:p>
        </p:txBody>
      </p:sp>
      <p:sp>
        <p:nvSpPr>
          <p:cNvPr id="14" name="Oval 13">
            <a:extLst>
              <a:ext uri="{FF2B5EF4-FFF2-40B4-BE49-F238E27FC236}">
                <a16:creationId xmlns:a16="http://schemas.microsoft.com/office/drawing/2014/main" id="{64B9A4E0-67CF-31B0-65FB-AF02C121F3ED}"/>
              </a:ext>
            </a:extLst>
          </p:cNvPr>
          <p:cNvSpPr/>
          <p:nvPr/>
        </p:nvSpPr>
        <p:spPr>
          <a:xfrm>
            <a:off x="2940780" y="1814077"/>
            <a:ext cx="2700000" cy="2700000"/>
          </a:xfrm>
          <a:prstGeom prst="ellipse">
            <a:avLst/>
          </a:prstGeom>
          <a:noFill/>
          <a:ln w="222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Oval 14">
            <a:extLst>
              <a:ext uri="{FF2B5EF4-FFF2-40B4-BE49-F238E27FC236}">
                <a16:creationId xmlns:a16="http://schemas.microsoft.com/office/drawing/2014/main" id="{2D88CD2A-1DB6-0514-C777-C200DB9C758A}"/>
              </a:ext>
            </a:extLst>
          </p:cNvPr>
          <p:cNvSpPr/>
          <p:nvPr/>
        </p:nvSpPr>
        <p:spPr>
          <a:xfrm>
            <a:off x="6551220" y="1814077"/>
            <a:ext cx="2700000" cy="2700000"/>
          </a:xfrm>
          <a:prstGeom prst="ellipse">
            <a:avLst/>
          </a:prstGeom>
          <a:noFill/>
          <a:ln w="22225">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TextBox 17">
            <a:extLst>
              <a:ext uri="{FF2B5EF4-FFF2-40B4-BE49-F238E27FC236}">
                <a16:creationId xmlns:a16="http://schemas.microsoft.com/office/drawing/2014/main" id="{1EE43300-8A36-8CF5-7083-3056D4EC74D4}"/>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DACH, B2B DMs; B2B MARKETERS/B2B UNTERNEHMEN</a:t>
            </a:r>
          </a:p>
        </p:txBody>
      </p:sp>
      <p:sp>
        <p:nvSpPr>
          <p:cNvPr id="3" name="TextBox 2">
            <a:extLst>
              <a:ext uri="{FF2B5EF4-FFF2-40B4-BE49-F238E27FC236}">
                <a16:creationId xmlns:a16="http://schemas.microsoft.com/office/drawing/2014/main" id="{B1F243B9-C7AE-BA01-C91C-C6D5913ECEB3}"/>
              </a:ext>
            </a:extLst>
          </p:cNvPr>
          <p:cNvSpPr txBox="1"/>
          <p:nvPr/>
        </p:nvSpPr>
        <p:spPr>
          <a:xfrm>
            <a:off x="1786170" y="6642000"/>
            <a:ext cx="6115050" cy="215444"/>
          </a:xfrm>
          <a:prstGeom prst="rect">
            <a:avLst/>
          </a:prstGeom>
          <a:noFill/>
        </p:spPr>
        <p:txBody>
          <a:bodyPr wrap="none" lIns="36000" tIns="36000" rIns="36000" bIns="36000" rtlCol="0" anchor="ctr">
            <a:noAutofit/>
          </a:bodyPr>
          <a:lstStyle>
            <a:defPPr>
              <a:defRPr lang="en-US"/>
            </a:defPPr>
            <a:lvl1pPr marR="0" lvl="0" indent="0" algn="r" fontAlgn="auto">
              <a:lnSpc>
                <a:spcPct val="100000"/>
              </a:lnSpc>
              <a:spcBef>
                <a:spcPts val="0"/>
              </a:spcBef>
              <a:spcAft>
                <a:spcPts val="0"/>
              </a:spcAft>
              <a:buClrTx/>
              <a:buSzTx/>
              <a:buFontTx/>
              <a:buNone/>
              <a:tabLst/>
              <a:defRPr kumimoji="0" sz="800" b="0" i="0" u="none" strike="noStrike" cap="none" spc="0" normalizeH="0" baseline="0">
                <a:ln>
                  <a:noFill/>
                </a:ln>
                <a:solidFill>
                  <a:srgbClr val="000000"/>
                </a:solidFill>
                <a:effectLst/>
                <a:uLnTx/>
                <a:uFillTx/>
                <a:latin typeface="Halcom-Book"/>
              </a:defRPr>
            </a:lvl1pPr>
          </a:lstStyle>
          <a:p>
            <a:pPr algn="l"/>
            <a:r>
              <a:rPr lang="de-DE"/>
              <a:t>*Definiert als „Experten und Influencer (z. B. Produktnutzer/Experten, Vordenker, Journalisten, B2B-Influencer)“</a:t>
            </a:r>
          </a:p>
        </p:txBody>
      </p:sp>
    </p:spTree>
    <p:extLst>
      <p:ext uri="{BB962C8B-B14F-4D97-AF65-F5344CB8AC3E}">
        <p14:creationId xmlns:p14="http://schemas.microsoft.com/office/powerpoint/2010/main" val="309685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47FCF-1D0A-D346-78AF-7C0F7D5E34B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F7726CD-5F09-029D-70F6-FC7FEE36A504}"/>
              </a:ext>
            </a:extLst>
          </p:cNvPr>
          <p:cNvGraphicFramePr>
            <a:graphicFrameLocks noGrp="1"/>
          </p:cNvGraphicFramePr>
          <p:nvPr>
            <p:extLst>
              <p:ext uri="{D42A27DB-BD31-4B8C-83A1-F6EECF244321}">
                <p14:modId xmlns:p14="http://schemas.microsoft.com/office/powerpoint/2010/main" val="3324790383"/>
              </p:ext>
            </p:extLst>
          </p:nvPr>
        </p:nvGraphicFramePr>
        <p:xfrm>
          <a:off x="4871868" y="2189831"/>
          <a:ext cx="6805020" cy="3792792"/>
        </p:xfrm>
        <a:graphic>
          <a:graphicData uri="http://schemas.openxmlformats.org/drawingml/2006/table">
            <a:tbl>
              <a:tblPr/>
              <a:tblGrid>
                <a:gridCol w="6049691">
                  <a:extLst>
                    <a:ext uri="{9D8B030D-6E8A-4147-A177-3AD203B41FA5}">
                      <a16:colId xmlns:a16="http://schemas.microsoft.com/office/drawing/2014/main" val="3694115919"/>
                    </a:ext>
                  </a:extLst>
                </a:gridCol>
                <a:gridCol w="755329">
                  <a:extLst>
                    <a:ext uri="{9D8B030D-6E8A-4147-A177-3AD203B41FA5}">
                      <a16:colId xmlns:a16="http://schemas.microsoft.com/office/drawing/2014/main" val="3170415109"/>
                    </a:ext>
                  </a:extLst>
                </a:gridCol>
              </a:tblGrid>
              <a:tr h="468777">
                <a:tc>
                  <a:txBody>
                    <a:bodyPr/>
                    <a:lstStyle/>
                    <a:p>
                      <a:pPr algn="l" fontAlgn="b"/>
                      <a:endParaRPr lang="en-US" sz="1600" b="1" i="0" u="none" strike="noStrike" noProof="0">
                        <a:solidFill>
                          <a:srgbClr val="000000"/>
                        </a:solidFill>
                        <a:effectLst/>
                        <a:latin typeface="Aptos Narrow" panose="020B0004020202020204" pitchFamily="34" charset="0"/>
                      </a:endParaRPr>
                    </a:p>
                  </a:txBody>
                  <a:tcPr marL="1527" marR="1527" marT="1527" marB="0" anchor="ctr">
                    <a:lnL>
                      <a:noFill/>
                    </a:lnL>
                    <a:lnR>
                      <a:noFill/>
                    </a:lnR>
                    <a:lnT>
                      <a:noFill/>
                    </a:lnT>
                    <a:lnB>
                      <a:noFill/>
                    </a:lnB>
                    <a:noFill/>
                  </a:tcPr>
                </a:tc>
                <a:tc>
                  <a:txBody>
                    <a:bodyPr/>
                    <a:lstStyle/>
                    <a:p>
                      <a:pPr algn="ctr" fontAlgn="b"/>
                      <a:r>
                        <a:rPr lang="de" sz="1600" b="1" i="0" u="none" strike="noStrike" noProof="0">
                          <a:solidFill>
                            <a:srgbClr val="000000"/>
                          </a:solidFill>
                          <a:effectLst/>
                          <a:latin typeface="+mj-lt"/>
                        </a:rPr>
                        <a:t>2025</a:t>
                      </a:r>
                    </a:p>
                  </a:txBody>
                  <a:tcPr marL="1527" marR="1527" marT="1527" marB="0" anchor="ctr">
                    <a:lnL>
                      <a:noFill/>
                    </a:lnL>
                    <a:lnR>
                      <a:noFill/>
                    </a:lnR>
                    <a:lnT>
                      <a:noFill/>
                    </a:lnT>
                    <a:lnB>
                      <a:noFill/>
                    </a:lnB>
                    <a:noFill/>
                  </a:tcPr>
                </a:tc>
                <a:extLst>
                  <a:ext uri="{0D108BD9-81ED-4DB2-BD59-A6C34878D82A}">
                    <a16:rowId xmlns:a16="http://schemas.microsoft.com/office/drawing/2014/main" val="1107523429"/>
                  </a:ext>
                </a:extLst>
              </a:tr>
              <a:tr h="664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mn-lt"/>
                          <a:ea typeface="+mn-ea"/>
                          <a:cs typeface="+mn-cs"/>
                        </a:rPr>
                        <a:t>Neue Marktchancen durch Expansion in neue Länder und Regionen</a:t>
                      </a:r>
                      <a:endParaRPr kumimoji="0" lang="de" sz="1600" b="0" i="0" u="none" strike="noStrike" kern="1200" cap="none" spc="0" normalizeH="0" baseline="0" noProof="0">
                        <a:ln>
                          <a:noFill/>
                        </a:ln>
                        <a:solidFill>
                          <a:srgbClr val="000000"/>
                        </a:solidFill>
                        <a:effectLst/>
                        <a:uLnTx/>
                        <a:uFillTx/>
                        <a:latin typeface="Halcom-Book"/>
                        <a:ea typeface="+mn-ea"/>
                        <a:cs typeface="+mn-cs"/>
                      </a:endParaRPr>
                    </a:p>
                  </a:txBody>
                  <a:tcPr marL="144000" marR="144000" marT="7620" marB="0" anchor="ctr">
                    <a:lnL>
                      <a:noFill/>
                    </a:lnL>
                    <a:lnR>
                      <a:noFill/>
                    </a:lnR>
                    <a:lnT>
                      <a:noFill/>
                    </a:lnT>
                    <a:lnB>
                      <a:noFill/>
                    </a:lnB>
                    <a:solidFill>
                      <a:schemeClr val="bg2">
                        <a:lumMod val="20000"/>
                        <a:lumOff val="80000"/>
                      </a:schemeClr>
                    </a:solidFill>
                  </a:tcPr>
                </a:tc>
                <a:tc>
                  <a:txBody>
                    <a:bodyPr/>
                    <a:lstStyle/>
                    <a:p>
                      <a:pPr algn="ctr" fontAlgn="b"/>
                      <a:r>
                        <a:rPr lang="de" sz="1600" b="0" i="0" u="none" strike="noStrike" noProof="0">
                          <a:solidFill>
                            <a:srgbClr val="000000"/>
                          </a:solidFill>
                          <a:effectLst/>
                          <a:latin typeface="+mn-lt"/>
                        </a:rPr>
                        <a:t>1</a:t>
                      </a:r>
                    </a:p>
                  </a:txBody>
                  <a:tcPr marL="7620" marR="7620" marT="762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3211592526"/>
                  </a:ext>
                </a:extLst>
              </a:tr>
              <a:tr h="664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mn-lt"/>
                          <a:ea typeface="+mn-ea"/>
                          <a:cs typeface="+mn-cs"/>
                        </a:rPr>
                        <a:t>Neue Marktchancen durch Expansion in neue Branchen</a:t>
                      </a:r>
                      <a:endParaRPr kumimoji="0" lang="de" sz="1600" b="0" i="0" u="none" strike="noStrike" kern="1200" cap="none" spc="0" normalizeH="0" baseline="0" noProof="0">
                        <a:ln>
                          <a:noFill/>
                        </a:ln>
                        <a:solidFill>
                          <a:srgbClr val="000000"/>
                        </a:solidFill>
                        <a:effectLst/>
                        <a:uLnTx/>
                        <a:uFillTx/>
                        <a:latin typeface="Halcom-Book"/>
                        <a:ea typeface="+mn-ea"/>
                        <a:cs typeface="+mn-cs"/>
                      </a:endParaRPr>
                    </a:p>
                  </a:txBody>
                  <a:tcPr marL="144000" marR="144000" marT="7620" marB="0" anchor="ctr">
                    <a:lnL>
                      <a:noFill/>
                    </a:lnL>
                    <a:lnR>
                      <a:noFill/>
                    </a:lnR>
                    <a:lnT>
                      <a:noFill/>
                    </a:lnT>
                    <a:lnB>
                      <a:noFill/>
                    </a:lnB>
                    <a:solidFill>
                      <a:schemeClr val="bg2">
                        <a:lumMod val="20000"/>
                        <a:lumOff val="80000"/>
                      </a:schemeClr>
                    </a:solidFill>
                  </a:tcPr>
                </a:tc>
                <a:tc>
                  <a:txBody>
                    <a:bodyPr/>
                    <a:lstStyle/>
                    <a:p>
                      <a:pPr algn="ctr" fontAlgn="b"/>
                      <a:r>
                        <a:rPr lang="de" sz="1600" b="0" i="0" u="none" strike="noStrike" noProof="0">
                          <a:solidFill>
                            <a:srgbClr val="000000"/>
                          </a:solidFill>
                          <a:effectLst/>
                          <a:latin typeface="+mn-lt"/>
                        </a:rPr>
                        <a:t>2</a:t>
                      </a:r>
                    </a:p>
                  </a:txBody>
                  <a:tcPr marL="7620" marR="7620" marT="762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2747288520"/>
                  </a:ext>
                </a:extLst>
              </a:tr>
              <a:tr h="664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 sz="1600" b="0" i="0" u="none" strike="noStrike" kern="1200" cap="none" spc="0" normalizeH="0" baseline="0" noProof="0">
                          <a:ln>
                            <a:noFill/>
                          </a:ln>
                          <a:solidFill>
                            <a:srgbClr val="000000"/>
                          </a:solidFill>
                          <a:effectLst/>
                          <a:uLnTx/>
                          <a:uFillTx/>
                          <a:latin typeface="Halcom-Book"/>
                          <a:ea typeface="+mn-ea"/>
                          <a:cs typeface="+mn-cs"/>
                        </a:rPr>
                        <a:t>Mitarbeiterbranding / Mitarbeiterengagement</a:t>
                      </a:r>
                    </a:p>
                  </a:txBody>
                  <a:tcPr marL="144000" marR="144000" marT="7620" marB="0" anchor="ctr">
                    <a:lnL>
                      <a:noFill/>
                    </a:lnL>
                    <a:lnR>
                      <a:noFill/>
                    </a:lnR>
                    <a:lnT>
                      <a:noFill/>
                    </a:lnT>
                    <a:lnB>
                      <a:noFill/>
                    </a:lnB>
                    <a:solidFill>
                      <a:schemeClr val="bg2">
                        <a:lumMod val="20000"/>
                        <a:lumOff val="80000"/>
                      </a:schemeClr>
                    </a:solidFill>
                  </a:tcPr>
                </a:tc>
                <a:tc>
                  <a:txBody>
                    <a:bodyPr/>
                    <a:lstStyle/>
                    <a:p>
                      <a:pPr algn="ctr" fontAlgn="b"/>
                      <a:r>
                        <a:rPr lang="de" sz="1600" b="0" i="0" u="none" strike="noStrike" noProof="0">
                          <a:solidFill>
                            <a:srgbClr val="000000"/>
                          </a:solidFill>
                          <a:effectLst/>
                          <a:latin typeface="+mn-lt"/>
                        </a:rPr>
                        <a:t>3</a:t>
                      </a:r>
                    </a:p>
                  </a:txBody>
                  <a:tcPr marL="7620" marR="7620" marT="762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478540666"/>
                  </a:ext>
                </a:extLst>
              </a:tr>
              <a:tr h="664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mn-lt"/>
                          <a:ea typeface="+mn-ea"/>
                          <a:cs typeface="+mn-cs"/>
                        </a:rPr>
                        <a:t>Stärkung der Markenpositionierung, z. B. durch </a:t>
                      </a:r>
                      <a:r>
                        <a:rPr kumimoji="0" lang="de-DE" sz="1600" b="0" i="0" u="none" strike="noStrike" kern="1200" cap="none" spc="0" normalizeH="0" baseline="0" noProof="0" err="1">
                          <a:ln>
                            <a:noFill/>
                          </a:ln>
                          <a:solidFill>
                            <a:srgbClr val="000000"/>
                          </a:solidFill>
                          <a:effectLst/>
                          <a:uLnTx/>
                          <a:uFillTx/>
                          <a:latin typeface="+mn-lt"/>
                          <a:ea typeface="+mn-ea"/>
                          <a:cs typeface="+mn-cs"/>
                        </a:rPr>
                        <a:t>Vordenkerschaft</a:t>
                      </a:r>
                      <a:endParaRPr kumimoji="0" lang="de" sz="1600" b="0" i="0" u="none" strike="noStrike" kern="1200" cap="none" spc="0" normalizeH="0" baseline="0" noProof="0">
                        <a:ln>
                          <a:noFill/>
                        </a:ln>
                        <a:solidFill>
                          <a:srgbClr val="000000"/>
                        </a:solidFill>
                        <a:effectLst/>
                        <a:uLnTx/>
                        <a:uFillTx/>
                        <a:latin typeface="Halcom-Book"/>
                        <a:ea typeface="+mn-ea"/>
                        <a:cs typeface="+mn-cs"/>
                      </a:endParaRPr>
                    </a:p>
                  </a:txBody>
                  <a:tcPr marL="144000" marR="144000" marT="7620" marB="0" anchor="ctr">
                    <a:lnL>
                      <a:noFill/>
                    </a:lnL>
                    <a:lnR>
                      <a:noFill/>
                    </a:lnR>
                    <a:lnT>
                      <a:noFill/>
                    </a:lnT>
                    <a:lnB>
                      <a:noFill/>
                    </a:lnB>
                    <a:solidFill>
                      <a:schemeClr val="bg2">
                        <a:lumMod val="20000"/>
                        <a:lumOff val="80000"/>
                      </a:schemeClr>
                    </a:solidFill>
                  </a:tcPr>
                </a:tc>
                <a:tc>
                  <a:txBody>
                    <a:bodyPr/>
                    <a:lstStyle/>
                    <a:p>
                      <a:pPr algn="ctr" fontAlgn="b"/>
                      <a:r>
                        <a:rPr lang="de" sz="1600" b="0" i="0" u="none" strike="noStrike" noProof="0">
                          <a:solidFill>
                            <a:srgbClr val="000000"/>
                          </a:solidFill>
                          <a:effectLst/>
                          <a:latin typeface="+mn-lt"/>
                        </a:rPr>
                        <a:t>4</a:t>
                      </a:r>
                    </a:p>
                  </a:txBody>
                  <a:tcPr marL="7620" marR="7620" marT="762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4146409351"/>
                  </a:ext>
                </a:extLst>
              </a:tr>
              <a:tr h="664803">
                <a:tc>
                  <a:txBody>
                    <a:bodyPr/>
                    <a:lstStyle/>
                    <a:p>
                      <a:r>
                        <a:rPr kumimoji="0" lang="de" sz="1600" b="0" i="0" u="none" strike="noStrike" kern="1200" cap="none" spc="0" normalizeH="0" baseline="0">
                          <a:ln>
                            <a:noFill/>
                          </a:ln>
                          <a:solidFill>
                            <a:srgbClr val="000000"/>
                          </a:solidFill>
                          <a:effectLst/>
                          <a:uLnTx/>
                          <a:uFillTx/>
                          <a:latin typeface="Halcom-Book"/>
                          <a:ea typeface="+mn-ea"/>
                          <a:cs typeface="+mn-cs"/>
                        </a:rPr>
                        <a:t>Produktentwicklung / Innovation</a:t>
                      </a:r>
                    </a:p>
                  </a:txBody>
                  <a:tcPr marL="144000" marR="144000" marT="7620" marB="0" anchor="ctr">
                    <a:lnL>
                      <a:noFill/>
                    </a:lnL>
                    <a:lnR>
                      <a:noFill/>
                    </a:lnR>
                    <a:lnT>
                      <a:noFill/>
                    </a:lnT>
                    <a:lnB>
                      <a:noFill/>
                    </a:lnB>
                    <a:solidFill>
                      <a:schemeClr val="bg2">
                        <a:lumMod val="20000"/>
                        <a:lumOff val="80000"/>
                      </a:schemeClr>
                    </a:solidFill>
                  </a:tcPr>
                </a:tc>
                <a:tc>
                  <a:txBody>
                    <a:bodyPr/>
                    <a:lstStyle/>
                    <a:p>
                      <a:pPr algn="ctr" fontAlgn="b"/>
                      <a:r>
                        <a:rPr lang="de" sz="1600" b="0" i="0" u="none" strike="noStrike" noProof="0">
                          <a:solidFill>
                            <a:srgbClr val="000000"/>
                          </a:solidFill>
                          <a:effectLst/>
                          <a:latin typeface="+mn-lt"/>
                        </a:rPr>
                        <a:t>5</a:t>
                      </a:r>
                    </a:p>
                  </a:txBody>
                  <a:tcPr marL="7620" marR="7620" marT="762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901388682"/>
                  </a:ext>
                </a:extLst>
              </a:tr>
            </a:tbl>
          </a:graphicData>
        </a:graphic>
      </p:graphicFrame>
      <p:sp>
        <p:nvSpPr>
          <p:cNvPr id="3" name="TextBox 2">
            <a:extLst>
              <a:ext uri="{FF2B5EF4-FFF2-40B4-BE49-F238E27FC236}">
                <a16:creationId xmlns:a16="http://schemas.microsoft.com/office/drawing/2014/main" id="{A4371EAC-14E6-BFAE-B0C8-D862C9A9C6DC}"/>
              </a:ext>
            </a:extLst>
          </p:cNvPr>
          <p:cNvSpPr txBox="1"/>
          <p:nvPr/>
        </p:nvSpPr>
        <p:spPr>
          <a:xfrm>
            <a:off x="4871868" y="1284709"/>
            <a:ext cx="6660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mj-lt"/>
                <a:ea typeface="+mn-ea"/>
                <a:cs typeface="+mn-cs"/>
              </a:rPr>
              <a:t>Welche Marketingstrategien werden Ihrer Meinung nach für Ihr Unternehmen mit Blick auf 2025/2026</a:t>
            </a:r>
            <a:r>
              <a:rPr kumimoji="0" lang="de" sz="1600" b="1" i="0" u="none" strike="noStrike" kern="1200" cap="none" spc="0" normalizeH="0" baseline="0" noProof="0">
                <a:ln>
                  <a:noFill/>
                </a:ln>
                <a:solidFill>
                  <a:schemeClr val="accent1"/>
                </a:solidFill>
                <a:effectLst/>
                <a:uLnTx/>
                <a:uFillTx/>
                <a:latin typeface="+mj-lt"/>
                <a:ea typeface="+mn-ea"/>
                <a:cs typeface="+mn-cs"/>
              </a:rPr>
              <a:t> am wichtigsten sein?</a:t>
            </a:r>
          </a:p>
        </p:txBody>
      </p:sp>
      <p:sp>
        <p:nvSpPr>
          <p:cNvPr id="8" name="Title 7">
            <a:extLst>
              <a:ext uri="{FF2B5EF4-FFF2-40B4-BE49-F238E27FC236}">
                <a16:creationId xmlns:a16="http://schemas.microsoft.com/office/drawing/2014/main" id="{33961194-5E6C-901C-4772-55591343E998}"/>
              </a:ext>
            </a:extLst>
          </p:cNvPr>
          <p:cNvSpPr>
            <a:spLocks noGrp="1"/>
          </p:cNvSpPr>
          <p:nvPr>
            <p:ph type="title"/>
          </p:nvPr>
        </p:nvSpPr>
        <p:spPr/>
        <p:txBody>
          <a:bodyPr/>
          <a:lstStyle/>
          <a:p>
            <a:pPr rtl="0"/>
            <a:r>
              <a:rPr lang="de-DE" b="1" kern="1200" noProof="0">
                <a:solidFill>
                  <a:schemeClr val="accent1"/>
                </a:solidFill>
              </a:rPr>
              <a:t>Top-Prioritäten</a:t>
            </a:r>
            <a:r>
              <a:rPr lang="en-US" b="1" kern="1200" noProof="0">
                <a:solidFill>
                  <a:schemeClr val="accent1"/>
                </a:solidFill>
              </a:rPr>
              <a:t> für 2026</a:t>
            </a:r>
            <a:br>
              <a:rPr lang="en-US" b="1" kern="1200" noProof="0">
                <a:solidFill>
                  <a:schemeClr val="accent1"/>
                </a:solidFill>
              </a:rPr>
            </a:br>
            <a:br>
              <a:rPr lang="en-US" b="1" kern="1200" noProof="0">
                <a:solidFill>
                  <a:schemeClr val="accent1"/>
                </a:solidFill>
              </a:rPr>
            </a:br>
            <a:r>
              <a:rPr lang="de-DE" b="1" kern="1200" noProof="0"/>
              <a:t>Marketer wollen ihr Potenzial durch die Erschließung neuer Marktchancen steigern.</a:t>
            </a:r>
            <a:endParaRPr lang="en-US" noProof="0"/>
          </a:p>
        </p:txBody>
      </p:sp>
      <p:sp>
        <p:nvSpPr>
          <p:cNvPr id="5" name="TextBox 4">
            <a:extLst>
              <a:ext uri="{FF2B5EF4-FFF2-40B4-BE49-F238E27FC236}">
                <a16:creationId xmlns:a16="http://schemas.microsoft.com/office/drawing/2014/main" id="{4E395534-E0E0-4A6C-145E-F5C2BE2F0212}"/>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a:t>B2B Superpowers Index 2025, DACH, B2B MARKETERS; B2B UNTERNEHMEN</a:t>
            </a:r>
          </a:p>
        </p:txBody>
      </p:sp>
    </p:spTree>
    <p:extLst>
      <p:ext uri="{BB962C8B-B14F-4D97-AF65-F5344CB8AC3E}">
        <p14:creationId xmlns:p14="http://schemas.microsoft.com/office/powerpoint/2010/main" val="559081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22BD5-DCD8-1BF1-95DD-DA1D2909B1C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0D3356-3334-DE01-C4A7-654397A2B807}"/>
              </a:ext>
            </a:extLst>
          </p:cNvPr>
          <p:cNvSpPr/>
          <p:nvPr/>
        </p:nvSpPr>
        <p:spPr>
          <a:xfrm>
            <a:off x="346364" y="5832764"/>
            <a:ext cx="1936461" cy="8451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sp>
        <p:nvSpPr>
          <p:cNvPr id="8" name="Rectangle 7">
            <a:extLst>
              <a:ext uri="{FF2B5EF4-FFF2-40B4-BE49-F238E27FC236}">
                <a16:creationId xmlns:a16="http://schemas.microsoft.com/office/drawing/2014/main" id="{FCF1BEE5-8C2A-8B65-B656-20A47DB7A1D5}"/>
              </a:ext>
            </a:extLst>
          </p:cNvPr>
          <p:cNvSpPr/>
          <p:nvPr/>
        </p:nvSpPr>
        <p:spPr>
          <a:xfrm>
            <a:off x="10210800" y="5957455"/>
            <a:ext cx="1936461" cy="8451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pic>
        <p:nvPicPr>
          <p:cNvPr id="15" name="Picture 14" descr="Ein schwarz-weißes Logo&#10;&#10;KI-generierte Inhalte könnten falsch sein.">
            <a:extLst>
              <a:ext uri="{FF2B5EF4-FFF2-40B4-BE49-F238E27FC236}">
                <a16:creationId xmlns:a16="http://schemas.microsoft.com/office/drawing/2014/main" id="{79601BDE-2C9E-5D05-F5A8-8BF8B910BF23}"/>
              </a:ext>
            </a:extLst>
          </p:cNvPr>
          <p:cNvPicPr>
            <a:picLocks noChangeAspect="1"/>
          </p:cNvPicPr>
          <p:nvPr/>
        </p:nvPicPr>
        <p:blipFill>
          <a:blip r:embed="rId3">
            <a:alphaModFix/>
          </a:blip>
          <a:stretch>
            <a:fillRect/>
          </a:stretch>
        </p:blipFill>
        <p:spPr>
          <a:xfrm>
            <a:off x="608815" y="5979979"/>
            <a:ext cx="1088827" cy="460517"/>
          </a:xfrm>
          <a:prstGeom prst="rect">
            <a:avLst/>
          </a:prstGeom>
        </p:spPr>
      </p:pic>
      <p:pic>
        <p:nvPicPr>
          <p:cNvPr id="16" name="Graphic 15">
            <a:extLst>
              <a:ext uri="{FF2B5EF4-FFF2-40B4-BE49-F238E27FC236}">
                <a16:creationId xmlns:a16="http://schemas.microsoft.com/office/drawing/2014/main" id="{F356C6F5-6DB5-3016-FF81-52F98F6C21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90156" y="6301111"/>
            <a:ext cx="1074099" cy="139983"/>
          </a:xfrm>
          <a:prstGeom prst="rect">
            <a:avLst/>
          </a:prstGeom>
        </p:spPr>
      </p:pic>
      <p:sp>
        <p:nvSpPr>
          <p:cNvPr id="17" name="Text Placeholder 10">
            <a:extLst>
              <a:ext uri="{FF2B5EF4-FFF2-40B4-BE49-F238E27FC236}">
                <a16:creationId xmlns:a16="http://schemas.microsoft.com/office/drawing/2014/main" id="{DA44830A-E983-9001-29D1-4F2185E8580B}"/>
              </a:ext>
            </a:extLst>
          </p:cNvPr>
          <p:cNvSpPr>
            <a:spLocks noGrp="1"/>
          </p:cNvSpPr>
          <p:nvPr>
            <p:ph type="body" sz="quarter" idx="11"/>
          </p:nvPr>
        </p:nvSpPr>
        <p:spPr>
          <a:xfrm>
            <a:off x="653144" y="2751891"/>
            <a:ext cx="5310736" cy="1354217"/>
          </a:xfrm>
        </p:spPr>
        <p:txBody>
          <a:bodyPr/>
          <a:lstStyle/>
          <a:p>
            <a:r>
              <a:rPr lang="de-DE" noProof="0"/>
              <a:t>Einfachheit schafft den Vorsprung</a:t>
            </a:r>
          </a:p>
        </p:txBody>
      </p:sp>
      <p:sp>
        <p:nvSpPr>
          <p:cNvPr id="21" name="Text Placeholder 20">
            <a:extLst>
              <a:ext uri="{FF2B5EF4-FFF2-40B4-BE49-F238E27FC236}">
                <a16:creationId xmlns:a16="http://schemas.microsoft.com/office/drawing/2014/main" id="{E2755F17-C2BB-C05D-BAE0-C22E70C6776C}"/>
              </a:ext>
            </a:extLst>
          </p:cNvPr>
          <p:cNvSpPr>
            <a:spLocks noGrp="1"/>
          </p:cNvSpPr>
          <p:nvPr>
            <p:ph type="body" sz="quarter" idx="12"/>
          </p:nvPr>
        </p:nvSpPr>
        <p:spPr>
          <a:xfrm>
            <a:off x="701675" y="1829423"/>
            <a:ext cx="1581150" cy="252000"/>
          </a:xfrm>
          <a:solidFill>
            <a:schemeClr val="tx2"/>
          </a:solidFill>
          <a:ln w="19050">
            <a:solidFill>
              <a:schemeClr val="accent3"/>
            </a:solidFill>
          </a:ln>
        </p:spPr>
        <p:txBody>
          <a:bodyPr wrap="square" lIns="0" tIns="0" rIns="0" bIns="0" anchor="ctr">
            <a:noAutofit/>
          </a:bodyPr>
          <a:lstStyle/>
          <a:p>
            <a:pPr rtl="0"/>
            <a:r>
              <a:rPr lang="de" kern="1200" noProof="0">
                <a:latin typeface="+mj-lt"/>
              </a:rPr>
              <a:t>TREND DREI</a:t>
            </a:r>
          </a:p>
        </p:txBody>
      </p:sp>
    </p:spTree>
    <p:extLst>
      <p:ext uri="{BB962C8B-B14F-4D97-AF65-F5344CB8AC3E}">
        <p14:creationId xmlns:p14="http://schemas.microsoft.com/office/powerpoint/2010/main" val="1227997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A213-6CF5-B50B-6BB3-6D9A0EEF199E}"/>
            </a:ext>
          </a:extLst>
        </p:cNvPr>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93C1339F-1F49-D715-9D09-F49830B463F8}"/>
              </a:ext>
            </a:extLst>
          </p:cNvPr>
          <p:cNvSpPr>
            <a:spLocks noGrp="1"/>
          </p:cNvSpPr>
          <p:nvPr>
            <p:ph type="pic" sz="quarter" idx="13"/>
          </p:nvPr>
        </p:nvSpPr>
        <p:spPr>
          <a:xfrm>
            <a:off x="5429860" y="1269000"/>
            <a:ext cx="5763600" cy="4320000"/>
          </a:xfrm>
          <a:solidFill>
            <a:schemeClr val="bg1"/>
          </a:solidFill>
        </p:spPr>
        <p:txBody>
          <a:bodyPr/>
          <a:lstStyle/>
          <a:p>
            <a:endParaRPr lang="en-US" noProof="0"/>
          </a:p>
        </p:txBody>
      </p:sp>
      <p:sp>
        <p:nvSpPr>
          <p:cNvPr id="4" name="Title 3">
            <a:extLst>
              <a:ext uri="{FF2B5EF4-FFF2-40B4-BE49-F238E27FC236}">
                <a16:creationId xmlns:a16="http://schemas.microsoft.com/office/drawing/2014/main" id="{3141C3B7-3A75-16B4-9FAC-905F306E041B}"/>
              </a:ext>
            </a:extLst>
          </p:cNvPr>
          <p:cNvSpPr>
            <a:spLocks noGrp="1"/>
          </p:cNvSpPr>
          <p:nvPr>
            <p:ph type="title"/>
          </p:nvPr>
        </p:nvSpPr>
        <p:spPr>
          <a:xfrm>
            <a:off x="407987" y="1302195"/>
            <a:ext cx="3744000" cy="3895447"/>
          </a:xfrm>
        </p:spPr>
        <p:txBody>
          <a:bodyPr>
            <a:noAutofit/>
          </a:bodyPr>
          <a:lstStyle/>
          <a:p>
            <a:r>
              <a:rPr lang="de-DE" noProof="0"/>
              <a:t>Der </a:t>
            </a:r>
            <a:r>
              <a:rPr lang="de-DE" noProof="0" err="1"/>
              <a:t>Superpowers</a:t>
            </a:r>
            <a:r>
              <a:rPr lang="de-DE" noProof="0"/>
              <a:t> Index zeigt:</a:t>
            </a:r>
            <a:br>
              <a:rPr lang="de-DE" noProof="0"/>
            </a:br>
            <a:br>
              <a:rPr lang="de-DE" noProof="0"/>
            </a:br>
            <a:r>
              <a:rPr lang="de-DE" noProof="0"/>
              <a:t>Erfolgreiche Marken gewinnen durch </a:t>
            </a:r>
            <a:r>
              <a:rPr lang="de-DE" noProof="0">
                <a:solidFill>
                  <a:schemeClr val="accent3"/>
                </a:solidFill>
              </a:rPr>
              <a:t>bessere Kundenerlebnisse einen Vorsprung </a:t>
            </a:r>
            <a:r>
              <a:rPr lang="de-DE" noProof="0"/>
              <a:t>gegenüber dem Wettbewerb.</a:t>
            </a:r>
            <a:endParaRPr lang="de" noProof="0"/>
          </a:p>
        </p:txBody>
      </p:sp>
      <p:sp>
        <p:nvSpPr>
          <p:cNvPr id="3" name="TextBox 2">
            <a:extLst>
              <a:ext uri="{FF2B5EF4-FFF2-40B4-BE49-F238E27FC236}">
                <a16:creationId xmlns:a16="http://schemas.microsoft.com/office/drawing/2014/main" id="{069F0CBA-79CD-F167-D138-35E9A6C0D026}"/>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 sz="800" b="0" i="0" u="none" strike="noStrike" kern="1200" cap="none" spc="0" normalizeH="0" baseline="0" noProof="0">
                <a:ln>
                  <a:noFill/>
                </a:ln>
                <a:solidFill>
                  <a:srgbClr val="000000"/>
                </a:solidFill>
                <a:effectLst/>
                <a:uLnTx/>
                <a:uFillTx/>
                <a:latin typeface="Halcom-Book"/>
                <a:ea typeface="+mn-ea"/>
                <a:cs typeface="+mn-cs"/>
              </a:rPr>
              <a:t>B2B Superpowers Index 2022-2025, Germany</a:t>
            </a:r>
          </a:p>
        </p:txBody>
      </p:sp>
      <p:graphicFrame>
        <p:nvGraphicFramePr>
          <p:cNvPr id="11" name="Table 10">
            <a:extLst>
              <a:ext uri="{FF2B5EF4-FFF2-40B4-BE49-F238E27FC236}">
                <a16:creationId xmlns:a16="http://schemas.microsoft.com/office/drawing/2014/main" id="{03C2C4D9-9BEB-A0C0-7B23-4295C48B6555}"/>
              </a:ext>
            </a:extLst>
          </p:cNvPr>
          <p:cNvGraphicFramePr>
            <a:graphicFrameLocks noGrp="1"/>
          </p:cNvGraphicFramePr>
          <p:nvPr>
            <p:extLst>
              <p:ext uri="{D42A27DB-BD31-4B8C-83A1-F6EECF244321}">
                <p14:modId xmlns:p14="http://schemas.microsoft.com/office/powerpoint/2010/main" val="2657822881"/>
              </p:ext>
            </p:extLst>
          </p:nvPr>
        </p:nvGraphicFramePr>
        <p:xfrm>
          <a:off x="5260109" y="6210000"/>
          <a:ext cx="4385538" cy="613365"/>
        </p:xfrm>
        <a:graphic>
          <a:graphicData uri="http://schemas.openxmlformats.org/drawingml/2006/table">
            <a:tbl>
              <a:tblPr firstRow="1" bandRow="1"/>
              <a:tblGrid>
                <a:gridCol w="730923">
                  <a:extLst>
                    <a:ext uri="{9D8B030D-6E8A-4147-A177-3AD203B41FA5}">
                      <a16:colId xmlns:a16="http://schemas.microsoft.com/office/drawing/2014/main" val="2244115158"/>
                    </a:ext>
                  </a:extLst>
                </a:gridCol>
                <a:gridCol w="730923">
                  <a:extLst>
                    <a:ext uri="{9D8B030D-6E8A-4147-A177-3AD203B41FA5}">
                      <a16:colId xmlns:a16="http://schemas.microsoft.com/office/drawing/2014/main" val="2648542440"/>
                    </a:ext>
                  </a:extLst>
                </a:gridCol>
                <a:gridCol w="730923">
                  <a:extLst>
                    <a:ext uri="{9D8B030D-6E8A-4147-A177-3AD203B41FA5}">
                      <a16:colId xmlns:a16="http://schemas.microsoft.com/office/drawing/2014/main" val="339825245"/>
                    </a:ext>
                  </a:extLst>
                </a:gridCol>
                <a:gridCol w="730923">
                  <a:extLst>
                    <a:ext uri="{9D8B030D-6E8A-4147-A177-3AD203B41FA5}">
                      <a16:colId xmlns:a16="http://schemas.microsoft.com/office/drawing/2014/main" val="3794510379"/>
                    </a:ext>
                  </a:extLst>
                </a:gridCol>
                <a:gridCol w="730923">
                  <a:extLst>
                    <a:ext uri="{9D8B030D-6E8A-4147-A177-3AD203B41FA5}">
                      <a16:colId xmlns:a16="http://schemas.microsoft.com/office/drawing/2014/main" val="752198237"/>
                    </a:ext>
                  </a:extLst>
                </a:gridCol>
                <a:gridCol w="730923">
                  <a:extLst>
                    <a:ext uri="{9D8B030D-6E8A-4147-A177-3AD203B41FA5}">
                      <a16:colId xmlns:a16="http://schemas.microsoft.com/office/drawing/2014/main" val="1243304851"/>
                    </a:ext>
                  </a:extLst>
                </a:gridCol>
              </a:tblGrid>
              <a:tr h="180000">
                <a:tc gridSpan="6">
                  <a:txBody>
                    <a:bodyPr/>
                    <a:lstStyle/>
                    <a:p>
                      <a:pPr algn="ctr" rtl="0" fontAlgn="ctr"/>
                      <a:r>
                        <a:rPr lang="de" sz="800" b="1" i="0" u="none" strike="noStrike">
                          <a:solidFill>
                            <a:srgbClr val="000000"/>
                          </a:solidFill>
                          <a:effectLst/>
                          <a:latin typeface="+mn-lt"/>
                        </a:rPr>
                        <a:t>Superpowers Index Punktzahl Legende</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rtl="0" fontAlgn="ctr"/>
                      <a:endParaRPr lang="en-GB" sz="700" b="1" i="0" u="none" strike="noStrike">
                        <a:solidFill>
                          <a:srgbClr val="000000"/>
                        </a:solidFill>
                        <a:effectLst/>
                        <a:latin typeface="Proxima Nova"/>
                      </a:endParaRPr>
                    </a:p>
                  </a:txBody>
                  <a:tcPr marL="9525" marR="9525" marT="9525"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chemeClr val="bg1"/>
                    </a:solidFill>
                  </a:tcPr>
                </a:tc>
                <a:tc hMerge="1">
                  <a:txBody>
                    <a:bodyPr/>
                    <a:lstStyle/>
                    <a:p>
                      <a:pPr algn="ctr" rtl="0" fontAlgn="ctr"/>
                      <a:endParaRPr lang="en-GB" sz="700" b="1" i="0" u="none" strike="noStrike">
                        <a:solidFill>
                          <a:srgbClr val="000000"/>
                        </a:solidFill>
                        <a:effectLst/>
                        <a:latin typeface="Proxima Nova"/>
                      </a:endParaRPr>
                    </a:p>
                  </a:txBody>
                  <a:tcPr marL="9525" marR="9525" marT="9525"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chemeClr val="bg1"/>
                    </a:solidFill>
                  </a:tcPr>
                </a:tc>
                <a:tc hMerge="1">
                  <a:txBody>
                    <a:bodyPr/>
                    <a:lstStyle/>
                    <a:p>
                      <a:pPr algn="ctr" rtl="0" fontAlgn="ctr"/>
                      <a:endParaRPr lang="en-GB" sz="600" b="1" i="0" u="none" strike="noStrike">
                        <a:solidFill>
                          <a:srgbClr val="000000"/>
                        </a:solidFill>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rtl="0" fontAlgn="ctr"/>
                      <a:endParaRPr lang="en-GB" sz="600" b="1" i="0" u="none" strike="noStrike">
                        <a:solidFill>
                          <a:srgbClr val="000000"/>
                        </a:solidFill>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rtl="0" fontAlgn="ctr"/>
                      <a:endParaRPr lang="en-GB" sz="600" b="1" i="0" u="none" strike="noStrike">
                        <a:solidFill>
                          <a:srgbClr val="000000"/>
                        </a:solidFill>
                        <a:effectLst/>
                        <a:latin typeface="+mn-lt"/>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6163906"/>
                  </a:ext>
                </a:extLst>
              </a:tr>
              <a:tr h="180000">
                <a:tc>
                  <a:txBody>
                    <a:bodyPr/>
                    <a:lstStyle/>
                    <a:p>
                      <a:pPr algn="ctr" rtl="0" fontAlgn="ctr"/>
                      <a:r>
                        <a:rPr lang="de" sz="800" b="1" i="0" u="none" strike="noStrike">
                          <a:solidFill>
                            <a:schemeClr val="bg1"/>
                          </a:solidFill>
                          <a:effectLst/>
                          <a:latin typeface="+mn-lt"/>
                        </a:rPr>
                        <a:t>Außer-gewöhnlich</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r>
                        <a:rPr lang="de" sz="800" b="1" i="0" u="none" strike="noStrike">
                          <a:solidFill>
                            <a:schemeClr val="tx1"/>
                          </a:solidFill>
                          <a:effectLst/>
                          <a:latin typeface="+mn-lt"/>
                        </a:rPr>
                        <a:t>Sehr stark</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rtl="0" fontAlgn="ctr"/>
                      <a:r>
                        <a:rPr lang="de" sz="800" b="1" i="0" u="none" strike="noStrike">
                          <a:solidFill>
                            <a:schemeClr val="tx1"/>
                          </a:solidFill>
                          <a:effectLst/>
                          <a:latin typeface="+mn-lt"/>
                        </a:rPr>
                        <a:t>Stark</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DCF0C6"/>
                    </a:solidFill>
                  </a:tcPr>
                </a:tc>
                <a:tc>
                  <a:txBody>
                    <a:bodyPr/>
                    <a:lstStyle/>
                    <a:p>
                      <a:pPr algn="ctr" rtl="0" fontAlgn="ctr"/>
                      <a:r>
                        <a:rPr lang="de" sz="800" b="1" i="0" u="none" strike="noStrike">
                          <a:solidFill>
                            <a:schemeClr val="tx1"/>
                          </a:solidFill>
                          <a:effectLst/>
                          <a:latin typeface="+mn-lt"/>
                        </a:rPr>
                        <a:t>Gut</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rtl="0" fontAlgn="ctr"/>
                      <a:r>
                        <a:rPr lang="de" sz="800" b="1" i="0" u="none" strike="noStrike">
                          <a:solidFill>
                            <a:schemeClr val="tx1"/>
                          </a:solidFill>
                          <a:effectLst/>
                          <a:latin typeface="+mn-lt"/>
                        </a:rPr>
                        <a:t>Durchschnitt</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E967A"/>
                    </a:solidFill>
                  </a:tcPr>
                </a:tc>
                <a:tc>
                  <a:txBody>
                    <a:bodyPr/>
                    <a:lstStyle/>
                    <a:p>
                      <a:pPr algn="ctr" rtl="0" fontAlgn="ctr"/>
                      <a:r>
                        <a:rPr lang="de" sz="800" b="1" i="0" u="none" strike="noStrike">
                          <a:solidFill>
                            <a:schemeClr val="bg1"/>
                          </a:solidFill>
                          <a:effectLst/>
                          <a:latin typeface="+mn-lt"/>
                        </a:rPr>
                        <a:t>Schlecht</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2041275409"/>
                  </a:ext>
                </a:extLst>
              </a:tr>
              <a:tr h="180000">
                <a:tc>
                  <a:txBody>
                    <a:bodyPr/>
                    <a:lstStyle/>
                    <a:p>
                      <a:pPr algn="ctr" rtl="0" fontAlgn="ctr"/>
                      <a:r>
                        <a:rPr lang="de" sz="800" b="0" i="0" u="none" strike="noStrike">
                          <a:solidFill>
                            <a:schemeClr val="tx1"/>
                          </a:solidFill>
                          <a:effectLst/>
                          <a:latin typeface="+mn-lt"/>
                        </a:rPr>
                        <a:t>90+</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de" sz="800" b="0" i="0" u="none" strike="noStrike">
                          <a:solidFill>
                            <a:schemeClr val="tx1"/>
                          </a:solidFill>
                          <a:effectLst/>
                          <a:latin typeface="+mn-lt"/>
                        </a:rPr>
                        <a:t>85-90</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de" sz="800" b="0" i="0" u="none" strike="noStrike">
                          <a:solidFill>
                            <a:schemeClr val="tx1"/>
                          </a:solidFill>
                          <a:effectLst/>
                          <a:latin typeface="+mn-lt"/>
                        </a:rPr>
                        <a:t>80-85</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de" sz="800" b="0" i="0" u="none" strike="noStrike">
                          <a:solidFill>
                            <a:schemeClr val="tx1"/>
                          </a:solidFill>
                          <a:effectLst/>
                          <a:latin typeface="+mn-lt"/>
                        </a:rPr>
                        <a:t>70-80</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de" sz="800" b="0" i="0" u="none" strike="noStrike">
                          <a:solidFill>
                            <a:schemeClr val="tx1"/>
                          </a:solidFill>
                          <a:effectLst/>
                          <a:latin typeface="+mn-lt"/>
                        </a:rPr>
                        <a:t>60-70</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de" sz="800" b="0" i="0" u="none" strike="noStrike">
                          <a:solidFill>
                            <a:schemeClr val="tx1"/>
                          </a:solidFill>
                          <a:effectLst/>
                          <a:latin typeface="+mn-lt"/>
                        </a:rPr>
                        <a:t>&lt;60</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3039447"/>
                  </a:ext>
                </a:extLst>
              </a:tr>
            </a:tbl>
          </a:graphicData>
        </a:graphic>
      </p:graphicFrame>
      <p:sp>
        <p:nvSpPr>
          <p:cNvPr id="7" name="TextBox 6">
            <a:extLst>
              <a:ext uri="{FF2B5EF4-FFF2-40B4-BE49-F238E27FC236}">
                <a16:creationId xmlns:a16="http://schemas.microsoft.com/office/drawing/2014/main" id="{292280A0-91A0-AA68-FA6E-8CBA645F79C2}"/>
              </a:ext>
            </a:extLst>
          </p:cNvPr>
          <p:cNvSpPr txBox="1"/>
          <p:nvPr/>
        </p:nvSpPr>
        <p:spPr>
          <a:xfrm>
            <a:off x="5511179" y="1444594"/>
            <a:ext cx="549961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 sz="1200" b="1" i="0" u="none" strike="noStrike" kern="1200" cap="none" spc="0" normalizeH="0" baseline="0" noProof="0">
                <a:ln>
                  <a:noFill/>
                </a:ln>
                <a:solidFill>
                  <a:srgbClr val="000000"/>
                </a:solidFill>
                <a:effectLst/>
                <a:uLnTx/>
                <a:uFillTx/>
                <a:latin typeface="Halcom-ExtraBold" panose="020F0302020204030204"/>
                <a:ea typeface="+mn-ea"/>
                <a:cs typeface="+mn-cs"/>
              </a:rPr>
              <a:t>B2B Superpowers Index Score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 sz="1200" b="0" i="0" u="none" strike="noStrike" kern="1200" cap="none" spc="0" normalizeH="0" baseline="0" noProof="0">
                <a:ln>
                  <a:noFill/>
                </a:ln>
                <a:solidFill>
                  <a:srgbClr val="000000"/>
                </a:solidFill>
                <a:effectLst/>
                <a:uLnTx/>
                <a:uFillTx/>
                <a:latin typeface="Halcom Book" panose="020F0502020204030204"/>
                <a:ea typeface="+mn-ea"/>
                <a:cs typeface="+mn-cs"/>
              </a:rPr>
              <a:t>(Durchschnitt, gemessen von 0 bis 100)</a:t>
            </a:r>
          </a:p>
        </p:txBody>
      </p:sp>
      <p:grpSp>
        <p:nvGrpSpPr>
          <p:cNvPr id="14" name="Group 13">
            <a:extLst>
              <a:ext uri="{FF2B5EF4-FFF2-40B4-BE49-F238E27FC236}">
                <a16:creationId xmlns:a16="http://schemas.microsoft.com/office/drawing/2014/main" id="{371B5847-74AA-C28F-FC0D-F817117E959F}"/>
              </a:ext>
            </a:extLst>
          </p:cNvPr>
          <p:cNvGrpSpPr/>
          <p:nvPr/>
        </p:nvGrpSpPr>
        <p:grpSpPr>
          <a:xfrm>
            <a:off x="5521660" y="2047117"/>
            <a:ext cx="5580000" cy="3274183"/>
            <a:chOff x="5521660" y="2047117"/>
            <a:chExt cx="5580000" cy="3274183"/>
          </a:xfrm>
        </p:grpSpPr>
        <p:graphicFrame>
          <p:nvGraphicFramePr>
            <p:cNvPr id="6" name="Chart 5">
              <a:extLst>
                <a:ext uri="{FF2B5EF4-FFF2-40B4-BE49-F238E27FC236}">
                  <a16:creationId xmlns:a16="http://schemas.microsoft.com/office/drawing/2014/main" id="{3E407F18-AAA5-B984-7B68-17C3F2361BC2}"/>
                </a:ext>
              </a:extLst>
            </p:cNvPr>
            <p:cNvGraphicFramePr/>
            <p:nvPr>
              <p:extLst>
                <p:ext uri="{D42A27DB-BD31-4B8C-83A1-F6EECF244321}">
                  <p14:modId xmlns:p14="http://schemas.microsoft.com/office/powerpoint/2010/main" val="507214723"/>
                </p:ext>
              </p:extLst>
            </p:nvPr>
          </p:nvGraphicFramePr>
          <p:xfrm>
            <a:off x="5521660" y="2047117"/>
            <a:ext cx="5580000" cy="3274183"/>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6D7973E9-7DF9-5123-C1C2-5B881DABD601}"/>
                </a:ext>
              </a:extLst>
            </p:cNvPr>
            <p:cNvSpPr>
              <a:spLocks noGrp="1" noRot="1" noMove="1" noResize="1" noEditPoints="1" noAdjustHandles="1" noChangeArrowheads="1" noChangeShapeType="1"/>
            </p:cNvSpPr>
            <p:nvPr/>
          </p:nvSpPr>
          <p:spPr>
            <a:xfrm>
              <a:off x="9645649" y="2310581"/>
              <a:ext cx="540000" cy="6486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163237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A213-6CF5-B50B-6BB3-6D9A0EEF199E}"/>
            </a:ext>
          </a:extLst>
        </p:cNvPr>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E41AA8-1BF9-AC2C-5339-0D3F38DA766E}"/>
              </a:ext>
            </a:extLst>
          </p:cNvPr>
          <p:cNvSpPr>
            <a:spLocks noGrp="1"/>
          </p:cNvSpPr>
          <p:nvPr>
            <p:ph type="pic" sz="quarter" idx="13"/>
          </p:nvPr>
        </p:nvSpPr>
        <p:spPr>
          <a:solidFill>
            <a:schemeClr val="bg1"/>
          </a:solidFill>
        </p:spPr>
        <p:txBody>
          <a:bodyPr/>
          <a:lstStyle/>
          <a:p>
            <a:endParaRPr lang="en-US" noProof="0"/>
          </a:p>
        </p:txBody>
      </p:sp>
      <p:sp>
        <p:nvSpPr>
          <p:cNvPr id="15" name="Rectangle 14">
            <a:extLst>
              <a:ext uri="{FF2B5EF4-FFF2-40B4-BE49-F238E27FC236}">
                <a16:creationId xmlns:a16="http://schemas.microsoft.com/office/drawing/2014/main" id="{34D7C733-5406-1C93-5CB7-7458BB7C2CBD}"/>
              </a:ext>
            </a:extLst>
          </p:cNvPr>
          <p:cNvSpPr>
            <a:spLocks noGrp="1" noRot="1" noMove="1" noResize="1" noEditPoints="1" noAdjustHandles="1" noChangeArrowheads="1" noChangeShapeType="1"/>
          </p:cNvSpPr>
          <p:nvPr/>
        </p:nvSpPr>
        <p:spPr>
          <a:xfrm>
            <a:off x="6543304" y="2873829"/>
            <a:ext cx="3621974" cy="1092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aphicFrame>
        <p:nvGraphicFramePr>
          <p:cNvPr id="2" name="Chart 1">
            <a:extLst>
              <a:ext uri="{FF2B5EF4-FFF2-40B4-BE49-F238E27FC236}">
                <a16:creationId xmlns:a16="http://schemas.microsoft.com/office/drawing/2014/main" id="{7E3F6A58-14D4-4E9E-05E1-201A1DF9FD72}"/>
              </a:ext>
            </a:extLst>
          </p:cNvPr>
          <p:cNvGraphicFramePr/>
          <p:nvPr>
            <p:extLst>
              <p:ext uri="{D42A27DB-BD31-4B8C-83A1-F6EECF244321}">
                <p14:modId xmlns:p14="http://schemas.microsoft.com/office/powerpoint/2010/main" val="3305992925"/>
              </p:ext>
            </p:extLst>
          </p:nvPr>
        </p:nvGraphicFramePr>
        <p:xfrm>
          <a:off x="5591019" y="1664653"/>
          <a:ext cx="5441282" cy="3726744"/>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3141C3B7-3A75-16B4-9FAC-905F306E041B}"/>
              </a:ext>
            </a:extLst>
          </p:cNvPr>
          <p:cNvSpPr>
            <a:spLocks noGrp="1"/>
          </p:cNvSpPr>
          <p:nvPr>
            <p:ph type="title"/>
          </p:nvPr>
        </p:nvSpPr>
        <p:spPr/>
        <p:txBody>
          <a:bodyPr>
            <a:noAutofit/>
          </a:bodyPr>
          <a:lstStyle/>
          <a:p>
            <a:r>
              <a:rPr lang="de-DE" noProof="0"/>
              <a:t>Gewinnermarken werden zur ersten Wahl für Käufer, indem sie deren Alltag einfacher machen.</a:t>
            </a:r>
            <a:endParaRPr lang="en-US" noProof="0"/>
          </a:p>
        </p:txBody>
      </p:sp>
      <p:sp>
        <p:nvSpPr>
          <p:cNvPr id="9" name="TextBox 8">
            <a:extLst>
              <a:ext uri="{FF2B5EF4-FFF2-40B4-BE49-F238E27FC236}">
                <a16:creationId xmlns:a16="http://schemas.microsoft.com/office/drawing/2014/main" id="{05DAA391-7C2B-51EA-7561-D2124C1279E2}"/>
              </a:ext>
            </a:extLst>
          </p:cNvPr>
          <p:cNvSpPr txBox="1"/>
          <p:nvPr/>
        </p:nvSpPr>
        <p:spPr>
          <a:xfrm>
            <a:off x="8228257" y="1595907"/>
            <a:ext cx="2685166" cy="245145"/>
          </a:xfrm>
          <a:prstGeom prst="rect">
            <a:avLst/>
          </a:prstGeom>
          <a:noFill/>
        </p:spPr>
        <p:txBody>
          <a:bodyPr wrap="square" lIns="0" rIns="0" rtlCol="0" anchor="ctr">
            <a:noAutofit/>
          </a:bodyPr>
          <a:lstStyle/>
          <a:p>
            <a:r>
              <a:rPr lang="de-DE" sz="1400" noProof="0">
                <a:latin typeface="+mj-lt"/>
              </a:rPr>
              <a:t>Am stärksten differenzierend</a:t>
            </a:r>
          </a:p>
        </p:txBody>
      </p:sp>
      <p:cxnSp>
        <p:nvCxnSpPr>
          <p:cNvPr id="10" name="Straight Arrow Connector 9">
            <a:extLst>
              <a:ext uri="{FF2B5EF4-FFF2-40B4-BE49-F238E27FC236}">
                <a16:creationId xmlns:a16="http://schemas.microsoft.com/office/drawing/2014/main" id="{61A5076F-4AFF-EEF6-1F26-2266AB64D3C6}"/>
              </a:ext>
            </a:extLst>
          </p:cNvPr>
          <p:cNvCxnSpPr>
            <a:cxnSpLocks/>
          </p:cNvCxnSpPr>
          <p:nvPr/>
        </p:nvCxnSpPr>
        <p:spPr>
          <a:xfrm>
            <a:off x="8734926" y="1921735"/>
            <a:ext cx="182101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69F0CBA-79CD-F167-D138-35E9A6C0D026}"/>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2024-2025, DACH</a:t>
            </a:r>
          </a:p>
        </p:txBody>
      </p:sp>
      <p:graphicFrame>
        <p:nvGraphicFramePr>
          <p:cNvPr id="5" name="Table 4">
            <a:extLst>
              <a:ext uri="{FF2B5EF4-FFF2-40B4-BE49-F238E27FC236}">
                <a16:creationId xmlns:a16="http://schemas.microsoft.com/office/drawing/2014/main" id="{C7F7F924-14D5-CB58-B73B-356996B5A3D4}"/>
              </a:ext>
            </a:extLst>
          </p:cNvPr>
          <p:cNvGraphicFramePr>
            <a:graphicFrameLocks noGrp="1"/>
          </p:cNvGraphicFramePr>
          <p:nvPr>
            <p:extLst>
              <p:ext uri="{D42A27DB-BD31-4B8C-83A1-F6EECF244321}">
                <p14:modId xmlns:p14="http://schemas.microsoft.com/office/powerpoint/2010/main" val="752172221"/>
              </p:ext>
            </p:extLst>
          </p:nvPr>
        </p:nvGraphicFramePr>
        <p:xfrm>
          <a:off x="5739413" y="1921734"/>
          <a:ext cx="2834353" cy="2900520"/>
        </p:xfrm>
        <a:graphic>
          <a:graphicData uri="http://schemas.openxmlformats.org/drawingml/2006/table">
            <a:tbl>
              <a:tblPr firstRow="1" bandRow="1">
                <a:tableStyleId>{5C22544A-7EE6-4342-B048-85BDC9FD1C3A}</a:tableStyleId>
              </a:tblPr>
              <a:tblGrid>
                <a:gridCol w="2834353">
                  <a:extLst>
                    <a:ext uri="{9D8B030D-6E8A-4147-A177-3AD203B41FA5}">
                      <a16:colId xmlns:a16="http://schemas.microsoft.com/office/drawing/2014/main" val="3693795248"/>
                    </a:ext>
                  </a:extLst>
                </a:gridCol>
              </a:tblGrid>
              <a:tr h="483420">
                <a:tc>
                  <a:txBody>
                    <a:bodyPr/>
                    <a:lstStyle/>
                    <a:p>
                      <a:pPr algn="ctr" fontAlgn="ctr">
                        <a:buNone/>
                      </a:pPr>
                      <a:r>
                        <a:rPr lang="de-DE" sz="1000" b="0" i="0" u="none" strike="noStrike" noProof="0">
                          <a:solidFill>
                            <a:srgbClr val="000000"/>
                          </a:solidFill>
                          <a:effectLst/>
                          <a:latin typeface="+mn-lt"/>
                        </a:rPr>
                        <a:t>Ich habe ein gutes Gefühl dabei, einen Vertrag mit diesem Anbieter abzuschließen</a:t>
                      </a:r>
                    </a:p>
                  </a:txBody>
                  <a:tcPr marL="9525" marR="9525" marT="9525" marB="0" anchor="ctr">
                    <a:lnB w="38100" cmpd="sng">
                      <a:noFill/>
                    </a:lnB>
                    <a:noFill/>
                  </a:tcPr>
                </a:tc>
                <a:extLst>
                  <a:ext uri="{0D108BD9-81ED-4DB2-BD59-A6C34878D82A}">
                    <a16:rowId xmlns:a16="http://schemas.microsoft.com/office/drawing/2014/main" val="825264158"/>
                  </a:ext>
                </a:extLst>
              </a:tr>
              <a:tr h="483420">
                <a:tc>
                  <a:txBody>
                    <a:bodyPr/>
                    <a:lstStyle/>
                    <a:p>
                      <a:pPr algn="ctr" fontAlgn="ctr">
                        <a:buNone/>
                      </a:pPr>
                      <a:r>
                        <a:rPr lang="de-DE" sz="1000" b="0" i="0" u="none" strike="noStrike" noProof="0">
                          <a:solidFill>
                            <a:srgbClr val="000000"/>
                          </a:solidFill>
                          <a:effectLst/>
                          <a:latin typeface="+mn-lt"/>
                        </a:rPr>
                        <a:t>Einhaltung von Vorschriften, Gesetzen, Branchenstandards und ethischen Praktiken</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4236940"/>
                  </a:ext>
                </a:extLst>
              </a:tr>
              <a:tr h="483420">
                <a:tc>
                  <a:txBody>
                    <a:bodyPr/>
                    <a:lstStyle/>
                    <a:p>
                      <a:pPr algn="ctr" fontAlgn="ctr">
                        <a:buNone/>
                      </a:pPr>
                      <a:r>
                        <a:rPr lang="de-DE" sz="1000" b="0" i="0" u="none" strike="noStrike" noProof="0">
                          <a:solidFill>
                            <a:srgbClr val="000000"/>
                          </a:solidFill>
                          <a:effectLst/>
                          <a:latin typeface="+mn-lt"/>
                        </a:rPr>
                        <a:t>Reagiert schnell und passt sich flexibel an veränderte Anforderungen an</a:t>
                      </a:r>
                    </a:p>
                  </a:txBody>
                  <a:tcPr marL="9525" marR="9525" marT="9525" marB="0" anchor="ctr">
                    <a:lnT w="12700" cmpd="sng">
                      <a:noFill/>
                    </a:lnT>
                    <a:noFill/>
                  </a:tcPr>
                </a:tc>
                <a:extLst>
                  <a:ext uri="{0D108BD9-81ED-4DB2-BD59-A6C34878D82A}">
                    <a16:rowId xmlns:a16="http://schemas.microsoft.com/office/drawing/2014/main" val="3918714949"/>
                  </a:ext>
                </a:extLst>
              </a:tr>
              <a:tr h="483420">
                <a:tc>
                  <a:txBody>
                    <a:bodyPr/>
                    <a:lstStyle/>
                    <a:p>
                      <a:pPr algn="ctr" fontAlgn="ctr">
                        <a:buNone/>
                      </a:pPr>
                      <a:r>
                        <a:rPr lang="de-DE" sz="1000" b="0" i="0" u="none" strike="noStrike" noProof="0">
                          <a:solidFill>
                            <a:srgbClr val="000000"/>
                          </a:solidFill>
                          <a:effectLst/>
                          <a:latin typeface="+mn-lt"/>
                        </a:rPr>
                        <a:t>Wettbewerbsfähige Preise</a:t>
                      </a:r>
                    </a:p>
                  </a:txBody>
                  <a:tcPr marL="9525" marR="9525" marT="9525" marB="0" anchor="ctr">
                    <a:noFill/>
                  </a:tcPr>
                </a:tc>
                <a:extLst>
                  <a:ext uri="{0D108BD9-81ED-4DB2-BD59-A6C34878D82A}">
                    <a16:rowId xmlns:a16="http://schemas.microsoft.com/office/drawing/2014/main" val="1383180181"/>
                  </a:ext>
                </a:extLst>
              </a:tr>
              <a:tr h="483420">
                <a:tc>
                  <a:txBody>
                    <a:bodyPr/>
                    <a:lstStyle/>
                    <a:p>
                      <a:pPr algn="ctr" fontAlgn="ctr">
                        <a:buNone/>
                      </a:pPr>
                      <a:r>
                        <a:rPr lang="de-DE" sz="1000" b="0" i="0" u="none" strike="noStrike" noProof="0">
                          <a:solidFill>
                            <a:srgbClr val="000000"/>
                          </a:solidFill>
                          <a:effectLst/>
                          <a:latin typeface="+mn-lt"/>
                        </a:rPr>
                        <a:t>Lässt sich nahtlos in unsere Prozesse und Abläufe integrieren.</a:t>
                      </a:r>
                    </a:p>
                  </a:txBody>
                  <a:tcPr marL="9525" marR="9525" marT="9525" marB="0" anchor="ctr">
                    <a:noFill/>
                  </a:tcPr>
                </a:tc>
                <a:extLst>
                  <a:ext uri="{0D108BD9-81ED-4DB2-BD59-A6C34878D82A}">
                    <a16:rowId xmlns:a16="http://schemas.microsoft.com/office/drawing/2014/main" val="1001183506"/>
                  </a:ext>
                </a:extLst>
              </a:tr>
              <a:tr h="483420">
                <a:tc>
                  <a:txBody>
                    <a:bodyPr/>
                    <a:lstStyle/>
                    <a:p>
                      <a:pPr algn="ctr" fontAlgn="ctr">
                        <a:buNone/>
                      </a:pPr>
                      <a:r>
                        <a:rPr lang="de-DE" sz="1000" b="0" i="0" u="none" strike="noStrike" noProof="0" dirty="0">
                          <a:solidFill>
                            <a:srgbClr val="000000"/>
                          </a:solidFill>
                          <a:effectLst/>
                          <a:latin typeface="+mn-lt"/>
                        </a:rPr>
                        <a:t>Führend bei innovativen Produkten und Dienstleistungen</a:t>
                      </a:r>
                    </a:p>
                  </a:txBody>
                  <a:tcPr marL="9525" marR="9525" marT="9525" marB="0" anchor="ctr">
                    <a:noFill/>
                  </a:tcPr>
                </a:tc>
                <a:extLst>
                  <a:ext uri="{0D108BD9-81ED-4DB2-BD59-A6C34878D82A}">
                    <a16:rowId xmlns:a16="http://schemas.microsoft.com/office/drawing/2014/main" val="2218928166"/>
                  </a:ext>
                </a:extLst>
              </a:tr>
            </a:tbl>
          </a:graphicData>
        </a:graphic>
      </p:graphicFrame>
    </p:spTree>
    <p:extLst>
      <p:ext uri="{BB962C8B-B14F-4D97-AF65-F5344CB8AC3E}">
        <p14:creationId xmlns:p14="http://schemas.microsoft.com/office/powerpoint/2010/main" val="2684800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32929-D5BC-2626-F359-4BF02C238B68}"/>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04BA32E-93DF-CD94-8A39-3DDDE8EAA705}"/>
              </a:ext>
            </a:extLst>
          </p:cNvPr>
          <p:cNvGraphicFramePr/>
          <p:nvPr>
            <p:extLst>
              <p:ext uri="{D42A27DB-BD31-4B8C-83A1-F6EECF244321}">
                <p14:modId xmlns:p14="http://schemas.microsoft.com/office/powerpoint/2010/main" val="1745070996"/>
              </p:ext>
            </p:extLst>
          </p:nvPr>
        </p:nvGraphicFramePr>
        <p:xfrm>
          <a:off x="4434572" y="1009074"/>
          <a:ext cx="7349439" cy="4577093"/>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CAA42F70-E55D-DB40-23F5-9A394A28159D}"/>
              </a:ext>
            </a:extLst>
          </p:cNvPr>
          <p:cNvSpPr/>
          <p:nvPr/>
        </p:nvSpPr>
        <p:spPr>
          <a:xfrm>
            <a:off x="5552557" y="2278213"/>
            <a:ext cx="5317502" cy="673542"/>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Rectangle 6">
            <a:extLst>
              <a:ext uri="{FF2B5EF4-FFF2-40B4-BE49-F238E27FC236}">
                <a16:creationId xmlns:a16="http://schemas.microsoft.com/office/drawing/2014/main" id="{0B95939B-0B85-95FB-9BDE-6CA67F352405}"/>
              </a:ext>
            </a:extLst>
          </p:cNvPr>
          <p:cNvSpPr/>
          <p:nvPr/>
        </p:nvSpPr>
        <p:spPr>
          <a:xfrm>
            <a:off x="5552556" y="3011364"/>
            <a:ext cx="5317502" cy="673542"/>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Rectangle 7">
            <a:extLst>
              <a:ext uri="{FF2B5EF4-FFF2-40B4-BE49-F238E27FC236}">
                <a16:creationId xmlns:a16="http://schemas.microsoft.com/office/drawing/2014/main" id="{0811DA4B-2095-280E-7A78-1023524A6518}"/>
              </a:ext>
            </a:extLst>
          </p:cNvPr>
          <p:cNvSpPr/>
          <p:nvPr/>
        </p:nvSpPr>
        <p:spPr>
          <a:xfrm>
            <a:off x="5552556" y="4539787"/>
            <a:ext cx="5317502" cy="673542"/>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Title 3">
            <a:extLst>
              <a:ext uri="{FF2B5EF4-FFF2-40B4-BE49-F238E27FC236}">
                <a16:creationId xmlns:a16="http://schemas.microsoft.com/office/drawing/2014/main" id="{80B475D4-1B31-7BDB-CA85-92D0077027B3}"/>
              </a:ext>
            </a:extLst>
          </p:cNvPr>
          <p:cNvSpPr>
            <a:spLocks noGrp="1"/>
          </p:cNvSpPr>
          <p:nvPr>
            <p:ph type="title"/>
          </p:nvPr>
        </p:nvSpPr>
        <p:spPr/>
        <p:txBody>
          <a:bodyPr>
            <a:noAutofit/>
          </a:bodyPr>
          <a:lstStyle/>
          <a:p>
            <a:r>
              <a:rPr lang="de" sz="2400" dirty="0">
                <a:solidFill>
                  <a:schemeClr val="accent3"/>
                </a:solidFill>
              </a:rPr>
              <a:t>„</a:t>
            </a:r>
            <a:r>
              <a:rPr lang="de-DE" sz="2400" noProof="0" dirty="0">
                <a:solidFill>
                  <a:schemeClr val="accent3"/>
                </a:solidFill>
              </a:rPr>
              <a:t>Wettbewerbsfähige Preise“</a:t>
            </a:r>
            <a:r>
              <a:rPr lang="de" sz="2400" dirty="0">
                <a:solidFill>
                  <a:schemeClr val="accent3"/>
                </a:solidFill>
              </a:rPr>
              <a:t> </a:t>
            </a:r>
            <a:r>
              <a:rPr lang="de-DE" sz="2400" noProof="0" dirty="0"/>
              <a:t>bedeuten weit mehr als nur einen niedrigen Preis.</a:t>
            </a:r>
            <a:br>
              <a:rPr lang="en-US" sz="2400" noProof="0" dirty="0"/>
            </a:br>
            <a:br>
              <a:rPr lang="en-US" sz="2400" noProof="0" dirty="0"/>
            </a:br>
            <a:r>
              <a:rPr lang="de-DE" sz="2400" noProof="0" dirty="0"/>
              <a:t>Es geht um </a:t>
            </a:r>
            <a:r>
              <a:rPr lang="de-DE" sz="2400" noProof="0" dirty="0">
                <a:solidFill>
                  <a:schemeClr val="accent3"/>
                </a:solidFill>
              </a:rPr>
              <a:t>Mehrwert.</a:t>
            </a:r>
            <a:br>
              <a:rPr lang="de-DE" sz="2400" noProof="0" dirty="0"/>
            </a:br>
            <a:r>
              <a:rPr lang="de-DE" sz="2400" noProof="0" dirty="0"/>
              <a:t>Es geht um </a:t>
            </a:r>
            <a:r>
              <a:rPr lang="de-DE" sz="2400" noProof="0" dirty="0">
                <a:solidFill>
                  <a:schemeClr val="accent3"/>
                </a:solidFill>
              </a:rPr>
              <a:t>Einfachheit.</a:t>
            </a:r>
            <a:br>
              <a:rPr lang="de-DE" sz="2400" noProof="0" dirty="0"/>
            </a:br>
            <a:endParaRPr lang="de" sz="2400" noProof="0" dirty="0"/>
          </a:p>
        </p:txBody>
      </p:sp>
      <p:sp>
        <p:nvSpPr>
          <p:cNvPr id="2" name="TextBox 1">
            <a:extLst>
              <a:ext uri="{FF2B5EF4-FFF2-40B4-BE49-F238E27FC236}">
                <a16:creationId xmlns:a16="http://schemas.microsoft.com/office/drawing/2014/main" id="{9D5CEF62-4596-F6C4-DFF6-FCEFEFF73BCD}"/>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Alle Märkte</a:t>
            </a:r>
          </a:p>
        </p:txBody>
      </p:sp>
    </p:spTree>
    <p:extLst>
      <p:ext uri="{BB962C8B-B14F-4D97-AF65-F5344CB8AC3E}">
        <p14:creationId xmlns:p14="http://schemas.microsoft.com/office/powerpoint/2010/main" val="282776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28D8-6207-8A30-2A76-8609DD9184FF}"/>
            </a:ext>
          </a:extLst>
        </p:cNvPr>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5997463-D968-152B-FF6B-DA874910C4A0}"/>
              </a:ext>
            </a:extLst>
          </p:cNvPr>
          <p:cNvSpPr>
            <a:spLocks noGrp="1"/>
          </p:cNvSpPr>
          <p:nvPr>
            <p:ph type="pic" sz="quarter" idx="13"/>
          </p:nvPr>
        </p:nvSpPr>
        <p:spPr>
          <a:xfrm>
            <a:off x="5429860" y="1073794"/>
            <a:ext cx="5763600" cy="4320000"/>
          </a:xfrm>
          <a:solidFill>
            <a:schemeClr val="bg1"/>
          </a:solidFill>
        </p:spPr>
        <p:txBody>
          <a:bodyPr/>
          <a:lstStyle/>
          <a:p>
            <a:endParaRPr lang="en-US" noProof="0"/>
          </a:p>
        </p:txBody>
      </p:sp>
      <p:sp>
        <p:nvSpPr>
          <p:cNvPr id="18" name="Title 17">
            <a:extLst>
              <a:ext uri="{FF2B5EF4-FFF2-40B4-BE49-F238E27FC236}">
                <a16:creationId xmlns:a16="http://schemas.microsoft.com/office/drawing/2014/main" id="{0CD4E3EA-BAA0-0334-7489-112100F0BA9E}"/>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lang="de" kern="1200" noProof="0" dirty="0">
                <a:solidFill>
                  <a:srgbClr val="000000"/>
                </a:solidFill>
              </a:rPr>
              <a:t>KI verändert </a:t>
            </a:r>
            <a:r>
              <a:rPr lang="de" kern="1200" dirty="0">
                <a:solidFill>
                  <a:srgbClr val="000000"/>
                </a:solidFill>
              </a:rPr>
              <a:t>B2B-Käufe</a:t>
            </a:r>
            <a:r>
              <a:rPr lang="de" kern="1200" noProof="0" dirty="0">
                <a:solidFill>
                  <a:srgbClr val="000000"/>
                </a:solidFill>
              </a:rPr>
              <a:t>: </a:t>
            </a:r>
            <a:br>
              <a:rPr lang="en-US" kern="1200" noProof="0" dirty="0">
                <a:solidFill>
                  <a:srgbClr val="000000"/>
                </a:solidFill>
              </a:rPr>
            </a:br>
            <a:br>
              <a:rPr lang="en-US" noProof="0" dirty="0">
                <a:solidFill>
                  <a:srgbClr val="000000"/>
                </a:solidFill>
              </a:rPr>
            </a:br>
            <a:r>
              <a:rPr lang="de" kern="1200" noProof="0" dirty="0">
                <a:solidFill>
                  <a:schemeClr val="accent3"/>
                </a:solidFill>
              </a:rPr>
              <a:t>68 % </a:t>
            </a:r>
            <a:r>
              <a:rPr lang="de" kern="1200" noProof="0" dirty="0">
                <a:solidFill>
                  <a:srgbClr val="000000"/>
                </a:solidFill>
              </a:rPr>
              <a:t>nutzen KI, </a:t>
            </a:r>
            <a:r>
              <a:rPr lang="de" kern="1200" noProof="0" dirty="0">
                <a:solidFill>
                  <a:schemeClr val="accent3">
                    <a:lumMod val="90000"/>
                  </a:schemeClr>
                </a:solidFill>
              </a:rPr>
              <a:t>28 % </a:t>
            </a:r>
            <a:r>
              <a:rPr lang="de" kern="1200" noProof="0" dirty="0">
                <a:solidFill>
                  <a:srgbClr val="000000"/>
                </a:solidFill>
              </a:rPr>
              <a:t>sind intensive Nutzer.</a:t>
            </a:r>
            <a:br>
              <a:rPr lang="en-US" kern="1200" noProof="0" dirty="0">
                <a:solidFill>
                  <a:srgbClr val="000000"/>
                </a:solidFill>
              </a:rPr>
            </a:br>
            <a:endParaRPr lang="en-US" noProof="0" dirty="0"/>
          </a:p>
        </p:txBody>
      </p:sp>
      <p:sp>
        <p:nvSpPr>
          <p:cNvPr id="26" name="Rectangle 25">
            <a:extLst>
              <a:ext uri="{FF2B5EF4-FFF2-40B4-BE49-F238E27FC236}">
                <a16:creationId xmlns:a16="http://schemas.microsoft.com/office/drawing/2014/main" id="{B913CBFE-051B-E134-6AF3-F39FF7EEAB58}"/>
              </a:ext>
            </a:extLst>
          </p:cNvPr>
          <p:cNvSpPr/>
          <p:nvPr/>
        </p:nvSpPr>
        <p:spPr>
          <a:xfrm>
            <a:off x="6950335" y="2749700"/>
            <a:ext cx="2856421" cy="874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TextBox 4">
            <a:extLst>
              <a:ext uri="{FF2B5EF4-FFF2-40B4-BE49-F238E27FC236}">
                <a16:creationId xmlns:a16="http://schemas.microsoft.com/office/drawing/2014/main" id="{3B5BD9EB-50ED-44CD-D735-A52087453F82}"/>
              </a:ext>
            </a:extLst>
          </p:cNvPr>
          <p:cNvSpPr txBox="1"/>
          <p:nvPr/>
        </p:nvSpPr>
        <p:spPr>
          <a:xfrm>
            <a:off x="5642522" y="5592861"/>
            <a:ext cx="5550938" cy="415683"/>
          </a:xfrm>
          <a:prstGeom prst="rect">
            <a:avLst/>
          </a:prstGeom>
          <a:noFill/>
        </p:spPr>
        <p:txBody>
          <a:bodyPr wrap="square" anchor="ctr">
            <a:noAutofit/>
          </a:bodyPr>
          <a:lstStyle/>
          <a:p>
            <a:r>
              <a:rPr lang="de" sz="800" noProof="0"/>
              <a:t>*</a:t>
            </a:r>
            <a:r>
              <a:rPr lang="de-DE" sz="800" noProof="0"/>
              <a:t>Basierend auf den KI-Anwendungsfällen mit dem stärksten Bezug zum Kaufprozess: fundiertere Entscheidungsfindung (z. B. durch KI-generierte Erkenntnisse), schnellere Kauftransaktionen, passgenauere Produkte und Dienstleistungen sowie personalisierte bzw. vorausschauende Empfehlungen.</a:t>
            </a:r>
            <a:endParaRPr lang="de" sz="800" noProof="0"/>
          </a:p>
        </p:txBody>
      </p:sp>
      <p:sp>
        <p:nvSpPr>
          <p:cNvPr id="9" name="Arrow: Up 8">
            <a:extLst>
              <a:ext uri="{FF2B5EF4-FFF2-40B4-BE49-F238E27FC236}">
                <a16:creationId xmlns:a16="http://schemas.microsoft.com/office/drawing/2014/main" id="{37C2D881-9903-E24B-F3E7-833EE4239691}"/>
              </a:ext>
            </a:extLst>
          </p:cNvPr>
          <p:cNvSpPr/>
          <p:nvPr/>
        </p:nvSpPr>
        <p:spPr>
          <a:xfrm>
            <a:off x="8661705" y="2749700"/>
            <a:ext cx="259404" cy="254000"/>
          </a:xfrm>
          <a:prstGeom prst="up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Arrow: Up 9">
            <a:extLst>
              <a:ext uri="{FF2B5EF4-FFF2-40B4-BE49-F238E27FC236}">
                <a16:creationId xmlns:a16="http://schemas.microsoft.com/office/drawing/2014/main" id="{36CC4A36-149D-B467-CC59-7CCF1ABDD60B}"/>
              </a:ext>
            </a:extLst>
          </p:cNvPr>
          <p:cNvSpPr/>
          <p:nvPr/>
        </p:nvSpPr>
        <p:spPr>
          <a:xfrm>
            <a:off x="9996487" y="1337206"/>
            <a:ext cx="259404" cy="254000"/>
          </a:xfrm>
          <a:prstGeom prst="up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Arrow: Up 10">
            <a:extLst>
              <a:ext uri="{FF2B5EF4-FFF2-40B4-BE49-F238E27FC236}">
                <a16:creationId xmlns:a16="http://schemas.microsoft.com/office/drawing/2014/main" id="{C8D0D553-A1E7-C870-0957-ECF1EA8AC20C}"/>
              </a:ext>
            </a:extLst>
          </p:cNvPr>
          <p:cNvSpPr/>
          <p:nvPr/>
        </p:nvSpPr>
        <p:spPr>
          <a:xfrm rot="10800000">
            <a:off x="6096000" y="2654111"/>
            <a:ext cx="259404" cy="254000"/>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Arrow: Up 1">
            <a:extLst>
              <a:ext uri="{FF2B5EF4-FFF2-40B4-BE49-F238E27FC236}">
                <a16:creationId xmlns:a16="http://schemas.microsoft.com/office/drawing/2014/main" id="{97F5F301-84EA-40FF-E6E4-02ABCDAA8983}"/>
              </a:ext>
            </a:extLst>
          </p:cNvPr>
          <p:cNvSpPr/>
          <p:nvPr/>
        </p:nvSpPr>
        <p:spPr>
          <a:xfrm rot="10800000">
            <a:off x="7068330" y="4968194"/>
            <a:ext cx="216000" cy="252000"/>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noProof="0"/>
          </a:p>
        </p:txBody>
      </p:sp>
      <p:sp>
        <p:nvSpPr>
          <p:cNvPr id="3" name="Arrow: Up 2">
            <a:extLst>
              <a:ext uri="{FF2B5EF4-FFF2-40B4-BE49-F238E27FC236}">
                <a16:creationId xmlns:a16="http://schemas.microsoft.com/office/drawing/2014/main" id="{24F259B1-3EEC-66C6-6073-1EF179FBB976}"/>
              </a:ext>
            </a:extLst>
          </p:cNvPr>
          <p:cNvSpPr/>
          <p:nvPr/>
        </p:nvSpPr>
        <p:spPr>
          <a:xfrm>
            <a:off x="8445705" y="4965886"/>
            <a:ext cx="216000" cy="252000"/>
          </a:xfrm>
          <a:prstGeom prst="up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noProof="0"/>
          </a:p>
        </p:txBody>
      </p:sp>
      <p:sp>
        <p:nvSpPr>
          <p:cNvPr id="4" name="TextBox 3">
            <a:extLst>
              <a:ext uri="{FF2B5EF4-FFF2-40B4-BE49-F238E27FC236}">
                <a16:creationId xmlns:a16="http://schemas.microsoft.com/office/drawing/2014/main" id="{20481739-27F4-30D0-6CF0-D5B7D8B0808A}"/>
              </a:ext>
            </a:extLst>
          </p:cNvPr>
          <p:cNvSpPr txBox="1"/>
          <p:nvPr/>
        </p:nvSpPr>
        <p:spPr>
          <a:xfrm>
            <a:off x="8666480" y="4949194"/>
            <a:ext cx="1080000" cy="288000"/>
          </a:xfrm>
          <a:prstGeom prst="rect">
            <a:avLst/>
          </a:prstGeom>
          <a:noFill/>
        </p:spPr>
        <p:txBody>
          <a:bodyPr wrap="none" rtlCol="0" anchor="ctr">
            <a:noAutofit/>
          </a:bodyPr>
          <a:lstStyle/>
          <a:p>
            <a:pPr algn="l">
              <a:lnSpc>
                <a:spcPct val="120000"/>
              </a:lnSpc>
              <a:spcAft>
                <a:spcPts val="600"/>
              </a:spcAft>
            </a:pPr>
            <a:r>
              <a:rPr lang="de" sz="1200" b="0" i="0" noProof="0">
                <a:latin typeface="+mn-lt"/>
              </a:rPr>
              <a:t>Sig. Zunahme</a:t>
            </a:r>
          </a:p>
        </p:txBody>
      </p:sp>
      <p:sp>
        <p:nvSpPr>
          <p:cNvPr id="12" name="TextBox 11">
            <a:extLst>
              <a:ext uri="{FF2B5EF4-FFF2-40B4-BE49-F238E27FC236}">
                <a16:creationId xmlns:a16="http://schemas.microsoft.com/office/drawing/2014/main" id="{60A723D0-CBAC-0862-5F2D-37E4AFCE31B0}"/>
              </a:ext>
            </a:extLst>
          </p:cNvPr>
          <p:cNvSpPr txBox="1"/>
          <p:nvPr/>
        </p:nvSpPr>
        <p:spPr>
          <a:xfrm>
            <a:off x="7289105" y="4949194"/>
            <a:ext cx="1080000" cy="288000"/>
          </a:xfrm>
          <a:prstGeom prst="rect">
            <a:avLst/>
          </a:prstGeom>
          <a:noFill/>
        </p:spPr>
        <p:txBody>
          <a:bodyPr wrap="none" rtlCol="0" anchor="ctr">
            <a:noAutofit/>
          </a:bodyPr>
          <a:lstStyle/>
          <a:p>
            <a:pPr algn="l">
              <a:lnSpc>
                <a:spcPct val="120000"/>
              </a:lnSpc>
              <a:spcAft>
                <a:spcPts val="600"/>
              </a:spcAft>
            </a:pPr>
            <a:r>
              <a:rPr lang="de" sz="1200" b="0" i="0" noProof="0">
                <a:latin typeface="+mn-lt"/>
              </a:rPr>
              <a:t>Sig. Abnahme</a:t>
            </a:r>
          </a:p>
        </p:txBody>
      </p:sp>
      <p:graphicFrame>
        <p:nvGraphicFramePr>
          <p:cNvPr id="8" name="Chart 7">
            <a:extLst>
              <a:ext uri="{FF2B5EF4-FFF2-40B4-BE49-F238E27FC236}">
                <a16:creationId xmlns:a16="http://schemas.microsoft.com/office/drawing/2014/main" id="{313EF359-4D34-5F35-232C-4C0D8E46E65E}"/>
              </a:ext>
            </a:extLst>
          </p:cNvPr>
          <p:cNvGraphicFramePr/>
          <p:nvPr>
            <p:extLst>
              <p:ext uri="{D42A27DB-BD31-4B8C-83A1-F6EECF244321}">
                <p14:modId xmlns:p14="http://schemas.microsoft.com/office/powerpoint/2010/main" val="493219639"/>
              </p:ext>
            </p:extLst>
          </p:nvPr>
        </p:nvGraphicFramePr>
        <p:xfrm>
          <a:off x="5123672" y="838111"/>
          <a:ext cx="5921047" cy="414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F03669BB-1E91-B659-E4C9-60ACB4FCAC92}"/>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2024-2025, DACH</a:t>
            </a:r>
          </a:p>
        </p:txBody>
      </p:sp>
    </p:spTree>
    <p:extLst>
      <p:ext uri="{BB962C8B-B14F-4D97-AF65-F5344CB8AC3E}">
        <p14:creationId xmlns:p14="http://schemas.microsoft.com/office/powerpoint/2010/main" val="247066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CDC69-54DA-A6D6-C4B8-E7D669B7FC45}"/>
            </a:ext>
          </a:extLst>
        </p:cNvPr>
        <p:cNvGrpSpPr/>
        <p:nvPr/>
      </p:nvGrpSpPr>
      <p:grpSpPr>
        <a:xfrm>
          <a:off x="0" y="0"/>
          <a:ext cx="0" cy="0"/>
          <a:chOff x="0" y="0"/>
          <a:chExt cx="0" cy="0"/>
        </a:xfrm>
      </p:grpSpPr>
      <p:pic>
        <p:nvPicPr>
          <p:cNvPr id="24" name="Picture Placeholder 23" descr="Eine Nahaufnahme eines blauen Wassers&#10;&#10;KI-generierte Inhalte könnten falsch sein.">
            <a:extLst>
              <a:ext uri="{FF2B5EF4-FFF2-40B4-BE49-F238E27FC236}">
                <a16:creationId xmlns:a16="http://schemas.microsoft.com/office/drawing/2014/main" id="{CCDD54A4-7759-E4AB-F838-49E71BBC4395}"/>
              </a:ext>
            </a:extLst>
          </p:cNvPr>
          <p:cNvPicPr>
            <a:picLocks noGrp="1" noRot="1" noChangeAspect="1" noMove="1" noResize="1" noEditPoints="1" noAdjustHandles="1" noChangeArrowheads="1" noChangeShapeType="1" noCrop="1"/>
          </p:cNvPicPr>
          <p:nvPr>
            <p:ph type="pic" sz="quarter" idx="11"/>
          </p:nvPr>
        </p:nvPicPr>
        <p:blipFill>
          <a:blip r:embed="rId3">
            <a:extLst>
              <a:ext uri="{BEBA8EAE-BF5A-486C-A8C5-ECC9F3942E4B}">
                <a14:imgProps xmlns:a14="http://schemas.microsoft.com/office/drawing/2010/main">
                  <a14:imgLayer r:embed="rId4">
                    <a14:imgEffect>
                      <a14:colorTemperature colorTemp="8800"/>
                    </a14:imgEffect>
                    <a14:imgEffect>
                      <a14:saturation sat="200000"/>
                    </a14:imgEffect>
                    <a14:imgEffect>
                      <a14:brightnessContrast bright="-33000" contrast="40000"/>
                    </a14:imgEffect>
                  </a14:imgLayer>
                </a14:imgProps>
              </a:ext>
              <a:ext uri="{28A0092B-C50C-407E-A947-70E740481C1C}">
                <a14:useLocalDpi xmlns:a14="http://schemas.microsoft.com/office/drawing/2010/main" val="0"/>
              </a:ext>
            </a:extLst>
          </a:blip>
          <a:srcRect t="44839" b="44839"/>
          <a:stretch>
            <a:fillRect/>
          </a:stretch>
        </p:blipFill>
        <p:spPr/>
      </p:pic>
      <p:sp>
        <p:nvSpPr>
          <p:cNvPr id="2" name="Title 1">
            <a:extLst>
              <a:ext uri="{FF2B5EF4-FFF2-40B4-BE49-F238E27FC236}">
                <a16:creationId xmlns:a16="http://schemas.microsoft.com/office/drawing/2014/main" id="{4B1FBDBA-D5A3-522D-3864-2CEF3D6F13C4}"/>
              </a:ext>
            </a:extLst>
          </p:cNvPr>
          <p:cNvSpPr>
            <a:spLocks noGrp="1"/>
          </p:cNvSpPr>
          <p:nvPr>
            <p:ph type="title"/>
          </p:nvPr>
        </p:nvSpPr>
        <p:spPr>
          <a:xfrm>
            <a:off x="407987" y="890685"/>
            <a:ext cx="9490233" cy="434262"/>
          </a:xfrm>
        </p:spPr>
        <p:txBody>
          <a:bodyPr>
            <a:noAutofit/>
          </a:bodyPr>
          <a:lstStyle/>
          <a:p>
            <a:r>
              <a:rPr lang="de-DE" sz="2400" noProof="0">
                <a:solidFill>
                  <a:schemeClr val="bg1"/>
                </a:solidFill>
              </a:rPr>
              <a:t>KI verbessert die Buyer Journey von Anfang bis Ende – intensive Nutzer profitieren besonders.</a:t>
            </a:r>
            <a:endParaRPr lang="de" sz="2400" noProof="0">
              <a:solidFill>
                <a:schemeClr val="bg1"/>
              </a:solidFill>
            </a:endParaRPr>
          </a:p>
        </p:txBody>
      </p:sp>
      <p:graphicFrame>
        <p:nvGraphicFramePr>
          <p:cNvPr id="3" name="Chart 2">
            <a:extLst>
              <a:ext uri="{FF2B5EF4-FFF2-40B4-BE49-F238E27FC236}">
                <a16:creationId xmlns:a16="http://schemas.microsoft.com/office/drawing/2014/main" id="{B9D7ADB3-2DC8-4F91-39B5-C1EF00AC73AE}"/>
              </a:ext>
            </a:extLst>
          </p:cNvPr>
          <p:cNvGraphicFramePr/>
          <p:nvPr>
            <p:extLst>
              <p:ext uri="{D42A27DB-BD31-4B8C-83A1-F6EECF244321}">
                <p14:modId xmlns:p14="http://schemas.microsoft.com/office/powerpoint/2010/main" val="649565798"/>
              </p:ext>
            </p:extLst>
          </p:nvPr>
        </p:nvGraphicFramePr>
        <p:xfrm>
          <a:off x="791111" y="2132993"/>
          <a:ext cx="10890606" cy="4166567"/>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29FAEED7-1952-81B6-8358-9AB520612B85}"/>
              </a:ext>
            </a:extLst>
          </p:cNvPr>
          <p:cNvSpPr txBox="1"/>
          <p:nvPr/>
        </p:nvSpPr>
        <p:spPr>
          <a:xfrm>
            <a:off x="791111" y="2070604"/>
            <a:ext cx="10726219" cy="360000"/>
          </a:xfrm>
          <a:prstGeom prst="rect">
            <a:avLst/>
          </a:prstGeom>
          <a:noFill/>
        </p:spPr>
        <p:txBody>
          <a:bodyPr wrap="square" anchor="ctr">
            <a:noAutofit/>
          </a:bodyPr>
          <a:lstStyle/>
          <a:p>
            <a:pPr algn="ctr"/>
            <a:r>
              <a:rPr lang="de-DE" sz="1600" noProof="0">
                <a:latin typeface="+mj-lt"/>
              </a:rPr>
              <a:t>Zufriedenheit von Entscheidern entlang des Kaufprozesses</a:t>
            </a:r>
            <a:endParaRPr lang="de" sz="1600" noProof="0">
              <a:latin typeface="+mj-lt"/>
            </a:endParaRPr>
          </a:p>
        </p:txBody>
      </p:sp>
      <p:sp>
        <p:nvSpPr>
          <p:cNvPr id="4" name="TextBox 3">
            <a:extLst>
              <a:ext uri="{FF2B5EF4-FFF2-40B4-BE49-F238E27FC236}">
                <a16:creationId xmlns:a16="http://schemas.microsoft.com/office/drawing/2014/main" id="{DF3E616A-8FD1-7FDE-8724-0C7119472619}"/>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DACH</a:t>
            </a:r>
          </a:p>
        </p:txBody>
      </p:sp>
      <p:graphicFrame>
        <p:nvGraphicFramePr>
          <p:cNvPr id="5" name="Table 4">
            <a:extLst>
              <a:ext uri="{FF2B5EF4-FFF2-40B4-BE49-F238E27FC236}">
                <a16:creationId xmlns:a16="http://schemas.microsoft.com/office/drawing/2014/main" id="{59A67AFB-2CD8-83C6-83B2-EE5E77B6BED9}"/>
              </a:ext>
            </a:extLst>
          </p:cNvPr>
          <p:cNvGraphicFramePr>
            <a:graphicFrameLocks noGrp="1"/>
          </p:cNvGraphicFramePr>
          <p:nvPr>
            <p:extLst>
              <p:ext uri="{D42A27DB-BD31-4B8C-83A1-F6EECF244321}">
                <p14:modId xmlns:p14="http://schemas.microsoft.com/office/powerpoint/2010/main" val="4287261270"/>
              </p:ext>
            </p:extLst>
          </p:nvPr>
        </p:nvGraphicFramePr>
        <p:xfrm>
          <a:off x="1174282" y="5308762"/>
          <a:ext cx="10226601" cy="370840"/>
        </p:xfrm>
        <a:graphic>
          <a:graphicData uri="http://schemas.openxmlformats.org/drawingml/2006/table">
            <a:tbl>
              <a:tblPr firstRow="1" bandRow="1">
                <a:tableStyleId>{5C22544A-7EE6-4342-B048-85BDC9FD1C3A}</a:tableStyleId>
              </a:tblPr>
              <a:tblGrid>
                <a:gridCol w="929691">
                  <a:extLst>
                    <a:ext uri="{9D8B030D-6E8A-4147-A177-3AD203B41FA5}">
                      <a16:colId xmlns:a16="http://schemas.microsoft.com/office/drawing/2014/main" val="1279133437"/>
                    </a:ext>
                  </a:extLst>
                </a:gridCol>
                <a:gridCol w="929691">
                  <a:extLst>
                    <a:ext uri="{9D8B030D-6E8A-4147-A177-3AD203B41FA5}">
                      <a16:colId xmlns:a16="http://schemas.microsoft.com/office/drawing/2014/main" val="3619511116"/>
                    </a:ext>
                  </a:extLst>
                </a:gridCol>
                <a:gridCol w="929691">
                  <a:extLst>
                    <a:ext uri="{9D8B030D-6E8A-4147-A177-3AD203B41FA5}">
                      <a16:colId xmlns:a16="http://schemas.microsoft.com/office/drawing/2014/main" val="4144263007"/>
                    </a:ext>
                  </a:extLst>
                </a:gridCol>
                <a:gridCol w="929691">
                  <a:extLst>
                    <a:ext uri="{9D8B030D-6E8A-4147-A177-3AD203B41FA5}">
                      <a16:colId xmlns:a16="http://schemas.microsoft.com/office/drawing/2014/main" val="1993023277"/>
                    </a:ext>
                  </a:extLst>
                </a:gridCol>
                <a:gridCol w="929691">
                  <a:extLst>
                    <a:ext uri="{9D8B030D-6E8A-4147-A177-3AD203B41FA5}">
                      <a16:colId xmlns:a16="http://schemas.microsoft.com/office/drawing/2014/main" val="2359631814"/>
                    </a:ext>
                  </a:extLst>
                </a:gridCol>
                <a:gridCol w="929691">
                  <a:extLst>
                    <a:ext uri="{9D8B030D-6E8A-4147-A177-3AD203B41FA5}">
                      <a16:colId xmlns:a16="http://schemas.microsoft.com/office/drawing/2014/main" val="1732150543"/>
                    </a:ext>
                  </a:extLst>
                </a:gridCol>
                <a:gridCol w="929691">
                  <a:extLst>
                    <a:ext uri="{9D8B030D-6E8A-4147-A177-3AD203B41FA5}">
                      <a16:colId xmlns:a16="http://schemas.microsoft.com/office/drawing/2014/main" val="1266949693"/>
                    </a:ext>
                  </a:extLst>
                </a:gridCol>
                <a:gridCol w="929691">
                  <a:extLst>
                    <a:ext uri="{9D8B030D-6E8A-4147-A177-3AD203B41FA5}">
                      <a16:colId xmlns:a16="http://schemas.microsoft.com/office/drawing/2014/main" val="1078726816"/>
                    </a:ext>
                  </a:extLst>
                </a:gridCol>
                <a:gridCol w="929691">
                  <a:extLst>
                    <a:ext uri="{9D8B030D-6E8A-4147-A177-3AD203B41FA5}">
                      <a16:colId xmlns:a16="http://schemas.microsoft.com/office/drawing/2014/main" val="2903318975"/>
                    </a:ext>
                  </a:extLst>
                </a:gridCol>
                <a:gridCol w="929691">
                  <a:extLst>
                    <a:ext uri="{9D8B030D-6E8A-4147-A177-3AD203B41FA5}">
                      <a16:colId xmlns:a16="http://schemas.microsoft.com/office/drawing/2014/main" val="384747994"/>
                    </a:ext>
                  </a:extLst>
                </a:gridCol>
                <a:gridCol w="929691">
                  <a:extLst>
                    <a:ext uri="{9D8B030D-6E8A-4147-A177-3AD203B41FA5}">
                      <a16:colId xmlns:a16="http://schemas.microsoft.com/office/drawing/2014/main" val="3625177452"/>
                    </a:ext>
                  </a:extLst>
                </a:gridCol>
              </a:tblGrid>
              <a:tr h="370840">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Erste Recherche</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0" i="0" u="none" strike="noStrike" noProof="0">
                          <a:solidFill>
                            <a:srgbClr val="000000"/>
                          </a:solidFill>
                          <a:effectLst/>
                          <a:latin typeface="+mn-lt"/>
                          <a:ea typeface="Open Sans" panose="020B0606030504020204" pitchFamily="34" charset="0"/>
                          <a:cs typeface="Open Sans" panose="020B0606030504020204" pitchFamily="34" charset="0"/>
                        </a:rPr>
                        <a:t>Erstkontakt</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0" i="0" u="none" strike="noStrike" noProof="0">
                          <a:solidFill>
                            <a:srgbClr val="000000"/>
                          </a:solidFill>
                          <a:effectLst/>
                          <a:latin typeface="+mn-lt"/>
                          <a:ea typeface="Open Sans" panose="020B0606030504020204" pitchFamily="34" charset="0"/>
                          <a:cs typeface="Open Sans" panose="020B0606030504020204" pitchFamily="34" charset="0"/>
                        </a:rPr>
                        <a:t>Bedarfsklärung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Angebotsbewertung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Verhandlung &amp; Abschluss</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Implementierung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Support &amp; Problemlösung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Administration</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Optimierung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Laufende Betreuung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de-DE" sz="800" b="1" i="0" u="none" strike="noStrike" noProof="0">
                          <a:solidFill>
                            <a:srgbClr val="000000"/>
                          </a:solidFill>
                          <a:effectLst/>
                          <a:latin typeface="+mn-lt"/>
                          <a:ea typeface="Open Sans" panose="020B0606030504020204" pitchFamily="34" charset="0"/>
                          <a:cs typeface="Open Sans" panose="020B0606030504020204" pitchFamily="34" charset="0"/>
                        </a:rPr>
                        <a:t>Vertragsverlängerung</a:t>
                      </a:r>
                    </a:p>
                  </a:txBody>
                  <a:tcPr marL="9525" marR="9525" marT="9525" marB="0">
                    <a:lnL w="12700" cmpd="sng">
                      <a:noFill/>
                    </a:lnL>
                    <a:lnR w="12700" cmpd="sng">
                      <a:noFill/>
                    </a:lnR>
                    <a:lnT w="12700" cap="flat" cmpd="sng" algn="ctr">
                      <a:solidFill>
                        <a:schemeClr val="bg2"/>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3811811"/>
                  </a:ext>
                </a:extLst>
              </a:tr>
            </a:tbl>
          </a:graphicData>
        </a:graphic>
      </p:graphicFrame>
    </p:spTree>
    <p:extLst>
      <p:ext uri="{BB962C8B-B14F-4D97-AF65-F5344CB8AC3E}">
        <p14:creationId xmlns:p14="http://schemas.microsoft.com/office/powerpoint/2010/main" val="3096943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AD310-2E74-B467-85F8-17B73C4FFA8E}"/>
            </a:ext>
          </a:extLst>
        </p:cNvPr>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1BAD1B96-3B25-6366-80E1-958E8FC1D815}"/>
              </a:ext>
            </a:extLst>
          </p:cNvPr>
          <p:cNvSpPr>
            <a:spLocks noGrp="1"/>
          </p:cNvSpPr>
          <p:nvPr>
            <p:ph type="pic" sz="quarter" idx="13"/>
          </p:nvPr>
        </p:nvSpPr>
        <p:spPr>
          <a:solidFill>
            <a:schemeClr val="bg1">
              <a:lumMod val="95000"/>
            </a:schemeClr>
          </a:solidFill>
        </p:spPr>
        <p:txBody>
          <a:bodyPr/>
          <a:lstStyle/>
          <a:p>
            <a:endParaRPr lang="en-US" noProof="0"/>
          </a:p>
        </p:txBody>
      </p:sp>
      <p:sp>
        <p:nvSpPr>
          <p:cNvPr id="2" name="Title 1">
            <a:extLst>
              <a:ext uri="{FF2B5EF4-FFF2-40B4-BE49-F238E27FC236}">
                <a16:creationId xmlns:a16="http://schemas.microsoft.com/office/drawing/2014/main" id="{F544C358-EBD1-17AE-6564-292A356468DD}"/>
              </a:ext>
            </a:extLst>
          </p:cNvPr>
          <p:cNvSpPr>
            <a:spLocks noGrp="1"/>
          </p:cNvSpPr>
          <p:nvPr>
            <p:ph type="title"/>
          </p:nvPr>
        </p:nvSpPr>
        <p:spPr/>
        <p:txBody>
          <a:bodyPr anchor="t">
            <a:noAutofit/>
          </a:bodyPr>
          <a:lstStyle/>
          <a:p>
            <a:r>
              <a:rPr lang="de-DE" noProof="0" dirty="0">
                <a:solidFill>
                  <a:schemeClr val="accent3"/>
                </a:solidFill>
              </a:rPr>
              <a:t>KI setzt neue Maßstäbe</a:t>
            </a:r>
            <a:br>
              <a:rPr lang="en-US" noProof="0" dirty="0"/>
            </a:br>
            <a:br>
              <a:rPr lang="en-US" noProof="0" dirty="0"/>
            </a:br>
            <a:r>
              <a:rPr lang="de-DE" noProof="0" dirty="0"/>
              <a:t>Käufer erwarten heute schnellere, intelligentere und stärker individualisierte Erlebnisse.</a:t>
            </a:r>
            <a:endParaRPr lang="de" noProof="0" dirty="0"/>
          </a:p>
        </p:txBody>
      </p:sp>
      <p:sp>
        <p:nvSpPr>
          <p:cNvPr id="13" name="Rectangle 12">
            <a:extLst>
              <a:ext uri="{FF2B5EF4-FFF2-40B4-BE49-F238E27FC236}">
                <a16:creationId xmlns:a16="http://schemas.microsoft.com/office/drawing/2014/main" id="{75661B34-D2B1-6C77-1D73-2FDC955F5DB8}"/>
              </a:ext>
            </a:extLst>
          </p:cNvPr>
          <p:cNvSpPr/>
          <p:nvPr/>
        </p:nvSpPr>
        <p:spPr>
          <a:xfrm>
            <a:off x="6965879" y="3052482"/>
            <a:ext cx="2513395" cy="7261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TextBox 2">
            <a:extLst>
              <a:ext uri="{FF2B5EF4-FFF2-40B4-BE49-F238E27FC236}">
                <a16:creationId xmlns:a16="http://schemas.microsoft.com/office/drawing/2014/main" id="{F0A68AB1-8396-5422-7F08-C32FE11D22BC}"/>
              </a:ext>
            </a:extLst>
          </p:cNvPr>
          <p:cNvSpPr txBox="1"/>
          <p:nvPr/>
        </p:nvSpPr>
        <p:spPr>
          <a:xfrm>
            <a:off x="5247400" y="431412"/>
            <a:ext cx="6128519" cy="584775"/>
          </a:xfrm>
          <a:prstGeom prst="rect">
            <a:avLst/>
          </a:prstGeom>
          <a:noFill/>
        </p:spPr>
        <p:txBody>
          <a:bodyPr wrap="square">
            <a:spAutoFit/>
          </a:bodyPr>
          <a:lstStyle/>
          <a:p>
            <a:pPr algn="ctr"/>
            <a:r>
              <a:rPr lang="de-DE" sz="1600" b="1" noProof="0" dirty="0">
                <a:solidFill>
                  <a:schemeClr val="bg1"/>
                </a:solidFill>
                <a:latin typeface="+mj-lt"/>
              </a:rPr>
              <a:t>Erwartete Vorteile des KI-Einsatzes in der Zusammenarbeit mit Lieferanten</a:t>
            </a:r>
            <a:endParaRPr lang="de" sz="1600" b="1" noProof="0" dirty="0">
              <a:solidFill>
                <a:schemeClr val="bg1"/>
              </a:solidFill>
              <a:latin typeface="+mj-lt"/>
            </a:endParaRPr>
          </a:p>
        </p:txBody>
      </p:sp>
      <p:graphicFrame>
        <p:nvGraphicFramePr>
          <p:cNvPr id="4" name="Chart 3">
            <a:extLst>
              <a:ext uri="{FF2B5EF4-FFF2-40B4-BE49-F238E27FC236}">
                <a16:creationId xmlns:a16="http://schemas.microsoft.com/office/drawing/2014/main" id="{19655A38-745D-DECE-2358-D19BE690984E}"/>
              </a:ext>
            </a:extLst>
          </p:cNvPr>
          <p:cNvGraphicFramePr/>
          <p:nvPr>
            <p:extLst>
              <p:ext uri="{D42A27DB-BD31-4B8C-83A1-F6EECF244321}">
                <p14:modId xmlns:p14="http://schemas.microsoft.com/office/powerpoint/2010/main" val="169683518"/>
              </p:ext>
            </p:extLst>
          </p:nvPr>
        </p:nvGraphicFramePr>
        <p:xfrm>
          <a:off x="4808307" y="1500027"/>
          <a:ext cx="6385154"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475B999-5450-B84A-BE1B-FF3D0465CF45}"/>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solidFill>
                  <a:schemeClr val="bg1"/>
                </a:solidFill>
              </a:rPr>
              <a:t>B2B Superpowers Index 2025, DACH</a:t>
            </a:r>
          </a:p>
        </p:txBody>
      </p:sp>
    </p:spTree>
    <p:extLst>
      <p:ext uri="{BB962C8B-B14F-4D97-AF65-F5344CB8AC3E}">
        <p14:creationId xmlns:p14="http://schemas.microsoft.com/office/powerpoint/2010/main" val="2095686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EB802-232E-07B1-88BC-1E92B6D68F0B}"/>
            </a:ext>
          </a:extLst>
        </p:cNvPr>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51696801-0524-C4D0-D45B-CCA9FC421CFA}"/>
              </a:ext>
            </a:extLst>
          </p:cNvPr>
          <p:cNvSpPr>
            <a:spLocks noGrp="1"/>
          </p:cNvSpPr>
          <p:nvPr>
            <p:ph type="pic" sz="quarter" idx="13"/>
          </p:nvPr>
        </p:nvSpPr>
        <p:spPr>
          <a:xfrm>
            <a:off x="5429860" y="914400"/>
            <a:ext cx="5763600" cy="4674600"/>
          </a:xfrm>
          <a:solidFill>
            <a:schemeClr val="bg1"/>
          </a:solidFill>
        </p:spPr>
        <p:txBody>
          <a:bodyPr/>
          <a:lstStyle/>
          <a:p>
            <a:endParaRPr lang="en-US" noProof="0"/>
          </a:p>
        </p:txBody>
      </p:sp>
      <p:sp>
        <p:nvSpPr>
          <p:cNvPr id="18" name="Title 17">
            <a:extLst>
              <a:ext uri="{FF2B5EF4-FFF2-40B4-BE49-F238E27FC236}">
                <a16:creationId xmlns:a16="http://schemas.microsoft.com/office/drawing/2014/main" id="{F3E6D97B-2631-3E25-BB60-FE51AA1565A7}"/>
              </a:ext>
            </a:extLst>
          </p:cNvPr>
          <p:cNvSpPr>
            <a:spLocks noGrp="1"/>
          </p:cNvSpPr>
          <p:nvPr>
            <p:ph type="title"/>
          </p:nvPr>
        </p:nvSpPr>
        <p:spPr/>
        <p:txBody>
          <a:bodyPr/>
          <a:lstStyle/>
          <a:p>
            <a:r>
              <a:rPr lang="de-DE" noProof="0">
                <a:solidFill>
                  <a:schemeClr val="accent3"/>
                </a:solidFill>
              </a:rPr>
              <a:t>Einfachheit schafft den Vorsprung</a:t>
            </a:r>
            <a:br>
              <a:rPr lang="en-US" noProof="0">
                <a:solidFill>
                  <a:schemeClr val="accent1"/>
                </a:solidFill>
              </a:rPr>
            </a:br>
            <a:br>
              <a:rPr lang="en-US" noProof="0"/>
            </a:br>
            <a:r>
              <a:rPr lang="de-DE" noProof="0"/>
              <a:t>Marken, die ihren Kunden den Kauf erleichtern, verkürzen den Kaufzyklus um 50 %.</a:t>
            </a:r>
            <a:endParaRPr lang="de" noProof="0"/>
          </a:p>
        </p:txBody>
      </p:sp>
      <p:sp>
        <p:nvSpPr>
          <p:cNvPr id="22" name="Rectangle 21">
            <a:extLst>
              <a:ext uri="{FF2B5EF4-FFF2-40B4-BE49-F238E27FC236}">
                <a16:creationId xmlns:a16="http://schemas.microsoft.com/office/drawing/2014/main" id="{2750A88F-C5E1-BD22-E0AC-35EFB8E17857}"/>
              </a:ext>
            </a:extLst>
          </p:cNvPr>
          <p:cNvSpPr/>
          <p:nvPr/>
        </p:nvSpPr>
        <p:spPr>
          <a:xfrm>
            <a:off x="6096000" y="2850776"/>
            <a:ext cx="3747247" cy="968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1" name="Group 20">
            <a:extLst>
              <a:ext uri="{FF2B5EF4-FFF2-40B4-BE49-F238E27FC236}">
                <a16:creationId xmlns:a16="http://schemas.microsoft.com/office/drawing/2014/main" id="{9AB5A503-4813-7D83-0287-A1880744E19E}"/>
              </a:ext>
            </a:extLst>
          </p:cNvPr>
          <p:cNvGrpSpPr/>
          <p:nvPr/>
        </p:nvGrpSpPr>
        <p:grpSpPr>
          <a:xfrm>
            <a:off x="5483043" y="1042360"/>
            <a:ext cx="5785023" cy="4595792"/>
            <a:chOff x="5255946" y="545651"/>
            <a:chExt cx="6722813" cy="5340798"/>
          </a:xfrm>
        </p:grpSpPr>
        <p:sp>
          <p:nvSpPr>
            <p:cNvPr id="5" name="TextBox 4">
              <a:extLst>
                <a:ext uri="{FF2B5EF4-FFF2-40B4-BE49-F238E27FC236}">
                  <a16:creationId xmlns:a16="http://schemas.microsoft.com/office/drawing/2014/main" id="{B9BE0D5A-D809-F304-1B00-3BAA6A9ECF9A}"/>
                </a:ext>
              </a:extLst>
            </p:cNvPr>
            <p:cNvSpPr txBox="1"/>
            <p:nvPr/>
          </p:nvSpPr>
          <p:spPr>
            <a:xfrm>
              <a:off x="5255946" y="545651"/>
              <a:ext cx="6459353" cy="965707"/>
            </a:xfrm>
            <a:prstGeom prst="rect">
              <a:avLst/>
            </a:prstGeom>
            <a:noFill/>
          </p:spPr>
          <p:txBody>
            <a:bodyPr wrap="square" lIns="91440" tIns="45720" rIns="91440" bIns="45720" rtlCol="0" anchor="t">
              <a:spAutoFit/>
            </a:bodyPr>
            <a:lstStyle/>
            <a:p>
              <a:pPr algn="ctr"/>
              <a:r>
                <a:rPr lang="de-DE" sz="1600" b="1" noProof="0"/>
                <a:t>Kaufzyklus in Tagen nach Qualität des Kauferlebnisses</a:t>
              </a:r>
              <a:br>
                <a:rPr lang="de-DE" sz="1600" b="1" noProof="0"/>
              </a:br>
              <a:r>
                <a:rPr lang="de" sz="1600" b="1" noProof="0"/>
                <a:t>(gewinnende Marken)</a:t>
              </a:r>
            </a:p>
          </p:txBody>
        </p:sp>
        <p:sp>
          <p:nvSpPr>
            <p:cNvPr id="10" name="TextBox 9">
              <a:extLst>
                <a:ext uri="{FF2B5EF4-FFF2-40B4-BE49-F238E27FC236}">
                  <a16:creationId xmlns:a16="http://schemas.microsoft.com/office/drawing/2014/main" id="{0801D50D-87A0-F346-1DF7-C73DEBB3640A}"/>
                </a:ext>
              </a:extLst>
            </p:cNvPr>
            <p:cNvSpPr txBox="1"/>
            <p:nvPr/>
          </p:nvSpPr>
          <p:spPr>
            <a:xfrm>
              <a:off x="10300796" y="1887658"/>
              <a:ext cx="1677963" cy="965707"/>
            </a:xfrm>
            <a:prstGeom prst="rect">
              <a:avLst/>
            </a:prstGeom>
            <a:noFill/>
          </p:spPr>
          <p:txBody>
            <a:bodyPr wrap="square" rtlCol="0">
              <a:spAutoFit/>
            </a:bodyPr>
            <a:lstStyle/>
            <a:p>
              <a:r>
                <a:rPr lang="de" sz="2000" b="1">
                  <a:latin typeface="+mj-lt"/>
                </a:rPr>
                <a:t>50 % </a:t>
              </a:r>
              <a:br>
                <a:rPr lang="en-US" sz="1600" b="1" noProof="0">
                  <a:latin typeface="+mj-lt"/>
                </a:rPr>
              </a:br>
              <a:r>
                <a:rPr lang="de" sz="1400" noProof="0">
                  <a:latin typeface="+mj-lt"/>
                </a:rPr>
                <a:t>schneller Kaufzyklus</a:t>
              </a:r>
              <a:endParaRPr lang="en-US" sz="1600" noProof="0">
                <a:latin typeface="+mj-lt"/>
              </a:endParaRPr>
            </a:p>
          </p:txBody>
        </p:sp>
        <p:graphicFrame>
          <p:nvGraphicFramePr>
            <p:cNvPr id="2" name="Chart 1">
              <a:extLst>
                <a:ext uri="{FF2B5EF4-FFF2-40B4-BE49-F238E27FC236}">
                  <a16:creationId xmlns:a16="http://schemas.microsoft.com/office/drawing/2014/main" id="{4697469B-32FC-CCC1-09B1-6B6F3D9E9D98}"/>
                </a:ext>
              </a:extLst>
            </p:cNvPr>
            <p:cNvGraphicFramePr/>
            <p:nvPr>
              <p:extLst>
                <p:ext uri="{D42A27DB-BD31-4B8C-83A1-F6EECF244321}">
                  <p14:modId xmlns:p14="http://schemas.microsoft.com/office/powerpoint/2010/main" val="3506351815"/>
                </p:ext>
              </p:extLst>
            </p:nvPr>
          </p:nvGraphicFramePr>
          <p:xfrm>
            <a:off x="5874506" y="1660062"/>
            <a:ext cx="4812544" cy="4226387"/>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F2DCBF4E-E7DC-D683-E6B7-806115ABCE76}"/>
                </a:ext>
              </a:extLst>
            </p:cNvPr>
            <p:cNvGrpSpPr/>
            <p:nvPr/>
          </p:nvGrpSpPr>
          <p:grpSpPr>
            <a:xfrm>
              <a:off x="7313470" y="1957537"/>
              <a:ext cx="2468128" cy="504000"/>
              <a:chOff x="6837470" y="1976512"/>
              <a:chExt cx="2468128" cy="438150"/>
            </a:xfrm>
          </p:grpSpPr>
          <p:cxnSp>
            <p:nvCxnSpPr>
              <p:cNvPr id="7" name="Straight Connector 6">
                <a:extLst>
                  <a:ext uri="{FF2B5EF4-FFF2-40B4-BE49-F238E27FC236}">
                    <a16:creationId xmlns:a16="http://schemas.microsoft.com/office/drawing/2014/main" id="{557FBCBF-1F74-81B2-0BD8-D7585B3E9941}"/>
                  </a:ext>
                </a:extLst>
              </p:cNvPr>
              <p:cNvCxnSpPr>
                <a:cxnSpLocks/>
              </p:cNvCxnSpPr>
              <p:nvPr/>
            </p:nvCxnSpPr>
            <p:spPr>
              <a:xfrm>
                <a:off x="9305598" y="1976512"/>
                <a:ext cx="0" cy="438150"/>
              </a:xfrm>
              <a:prstGeom prst="line">
                <a:avLst/>
              </a:prstGeom>
              <a:ln w="28575">
                <a:solidFill>
                  <a:schemeClr val="tx1"/>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AB932CAA-7F89-1050-64E9-B0ED92046DD8}"/>
                  </a:ext>
                </a:extLst>
              </p:cNvPr>
              <p:cNvCxnSpPr>
                <a:cxnSpLocks/>
              </p:cNvCxnSpPr>
              <p:nvPr/>
            </p:nvCxnSpPr>
            <p:spPr>
              <a:xfrm>
                <a:off x="6837470" y="1976512"/>
                <a:ext cx="2468128" cy="0"/>
              </a:xfrm>
              <a:prstGeom prst="line">
                <a:avLst/>
              </a:prstGeom>
              <a:ln w="28575">
                <a:solidFill>
                  <a:schemeClr val="tx1"/>
                </a:solidFill>
              </a:ln>
            </p:spPr>
            <p:style>
              <a:lnRef idx="1">
                <a:schemeClr val="accent5"/>
              </a:lnRef>
              <a:fillRef idx="0">
                <a:schemeClr val="accent5"/>
              </a:fillRef>
              <a:effectRef idx="0">
                <a:schemeClr val="accent5"/>
              </a:effectRef>
              <a:fontRef idx="minor">
                <a:schemeClr val="tx1"/>
              </a:fontRef>
            </p:style>
          </p:cxnSp>
        </p:grpSp>
      </p:grpSp>
      <p:sp>
        <p:nvSpPr>
          <p:cNvPr id="6" name="TextBox 5">
            <a:extLst>
              <a:ext uri="{FF2B5EF4-FFF2-40B4-BE49-F238E27FC236}">
                <a16:creationId xmlns:a16="http://schemas.microsoft.com/office/drawing/2014/main" id="{7A8739E1-68DD-7CC7-924D-F47DF91A6696}"/>
              </a:ext>
            </a:extLst>
          </p:cNvPr>
          <p:cNvSpPr txBox="1"/>
          <p:nvPr/>
        </p:nvSpPr>
        <p:spPr>
          <a:xfrm>
            <a:off x="9293202" y="6642000"/>
            <a:ext cx="2898798" cy="216000"/>
          </a:xfrm>
          <a:prstGeom prst="rect">
            <a:avLst/>
          </a:prstGeom>
          <a:noFill/>
        </p:spPr>
        <p:txBody>
          <a:bodyPr wrap="none" lIns="36000" tIns="36000" rIns="36000" bIns="36000" rtlCol="0" anchor="ctr">
            <a:noAutofit/>
          </a:bodyPr>
          <a:lstStyle/>
          <a:p>
            <a:pPr algn="r"/>
            <a:r>
              <a:rPr lang="de" sz="800" noProof="0"/>
              <a:t>B2B Superpowers Index 2025, DACH</a:t>
            </a:r>
          </a:p>
        </p:txBody>
      </p:sp>
    </p:spTree>
    <p:extLst>
      <p:ext uri="{BB962C8B-B14F-4D97-AF65-F5344CB8AC3E}">
        <p14:creationId xmlns:p14="http://schemas.microsoft.com/office/powerpoint/2010/main" val="3050529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47BCE-A651-FCFE-F70A-7A5CCE689BA1}"/>
            </a:ext>
          </a:extLst>
        </p:cNvPr>
        <p:cNvGrpSpPr/>
        <p:nvPr/>
      </p:nvGrpSpPr>
      <p:grpSpPr>
        <a:xfrm>
          <a:off x="0" y="0"/>
          <a:ext cx="0" cy="0"/>
          <a:chOff x="0" y="0"/>
          <a:chExt cx="0" cy="0"/>
        </a:xfrm>
      </p:grpSpPr>
      <p:pic>
        <p:nvPicPr>
          <p:cNvPr id="3" name="Picture 2" descr="Blaue und rote Linien auf schwarzem Hintergrund&#10;&#10;KI-generierte Inhalte könnten falsch sein.">
            <a:extLst>
              <a:ext uri="{FF2B5EF4-FFF2-40B4-BE49-F238E27FC236}">
                <a16:creationId xmlns:a16="http://schemas.microsoft.com/office/drawing/2014/main" id="{50F505BF-398C-B793-000C-E8A58B6D1A40}"/>
              </a:ext>
            </a:extLst>
          </p:cNvPr>
          <p:cNvPicPr>
            <a:picLocks noChangeAspect="1"/>
          </p:cNvPicPr>
          <p:nvPr/>
        </p:nvPicPr>
        <p:blipFill>
          <a:blip r:embed="rId3">
            <a:extLst>
              <a:ext uri="{28A0092B-C50C-407E-A947-70E740481C1C}">
                <a14:useLocalDpi xmlns:a14="http://schemas.microsoft.com/office/drawing/2010/main" val="0"/>
              </a:ext>
            </a:extLst>
          </a:blip>
          <a:srcRect t="36409" b="33056"/>
          <a:stretch>
            <a:fillRect/>
          </a:stretch>
        </p:blipFill>
        <p:spPr>
          <a:xfrm>
            <a:off x="0" y="1518054"/>
            <a:ext cx="12192000" cy="2094148"/>
          </a:xfrm>
          <a:prstGeom prst="rect">
            <a:avLst/>
          </a:prstGeom>
        </p:spPr>
      </p:pic>
      <p:sp>
        <p:nvSpPr>
          <p:cNvPr id="2" name="Title 1">
            <a:extLst>
              <a:ext uri="{FF2B5EF4-FFF2-40B4-BE49-F238E27FC236}">
                <a16:creationId xmlns:a16="http://schemas.microsoft.com/office/drawing/2014/main" id="{477F4A63-CB72-F88C-E4A3-8CA3F6BA896B}"/>
              </a:ext>
            </a:extLst>
          </p:cNvPr>
          <p:cNvSpPr>
            <a:spLocks noGrp="1"/>
          </p:cNvSpPr>
          <p:nvPr>
            <p:ph type="title"/>
          </p:nvPr>
        </p:nvSpPr>
        <p:spPr/>
        <p:txBody>
          <a:bodyPr>
            <a:normAutofit/>
          </a:bodyPr>
          <a:lstStyle/>
          <a:p>
            <a:r>
              <a:rPr lang="de-DE" sz="2400" noProof="0"/>
              <a:t>Zusammengefasst: So gewinnen B2B-Marken im KI-Zeitalter</a:t>
            </a:r>
            <a:endParaRPr lang="de" sz="2400" noProof="0"/>
          </a:p>
        </p:txBody>
      </p:sp>
      <p:grpSp>
        <p:nvGrpSpPr>
          <p:cNvPr id="11" name="Group 10">
            <a:extLst>
              <a:ext uri="{FF2B5EF4-FFF2-40B4-BE49-F238E27FC236}">
                <a16:creationId xmlns:a16="http://schemas.microsoft.com/office/drawing/2014/main" id="{DE46F7E6-26F3-39BB-9ADE-9A79EF3CAFEF}"/>
              </a:ext>
            </a:extLst>
          </p:cNvPr>
          <p:cNvGrpSpPr>
            <a:grpSpLocks noChangeAspect="1"/>
          </p:cNvGrpSpPr>
          <p:nvPr/>
        </p:nvGrpSpPr>
        <p:grpSpPr>
          <a:xfrm>
            <a:off x="1124431" y="1347537"/>
            <a:ext cx="2440795" cy="2440795"/>
            <a:chOff x="960364" y="2221202"/>
            <a:chExt cx="2880000" cy="2880000"/>
          </a:xfrm>
        </p:grpSpPr>
        <p:sp>
          <p:nvSpPr>
            <p:cNvPr id="13" name="Oval 12">
              <a:extLst>
                <a:ext uri="{FF2B5EF4-FFF2-40B4-BE49-F238E27FC236}">
                  <a16:creationId xmlns:a16="http://schemas.microsoft.com/office/drawing/2014/main" id="{1A665F70-6FC2-3F49-891A-CB287AA79E11}"/>
                </a:ext>
              </a:extLst>
            </p:cNvPr>
            <p:cNvSpPr>
              <a:spLocks noChangeAspect="1"/>
            </p:cNvSpPr>
            <p:nvPr/>
          </p:nvSpPr>
          <p:spPr>
            <a:xfrm>
              <a:off x="960364" y="2221202"/>
              <a:ext cx="2880000" cy="2880000"/>
            </a:xfrm>
            <a:prstGeom prst="ellipse">
              <a:avLst/>
            </a:prstGeom>
            <a:solidFill>
              <a:schemeClr val="tx2"/>
            </a:solidFill>
            <a:ln w="38100">
              <a:noFill/>
            </a:ln>
            <a:effectLst>
              <a:glow rad="415718">
                <a:schemeClr val="bg2">
                  <a:lumMod val="50000"/>
                  <a:alpha val="20934"/>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14" name="Oval 13">
              <a:extLst>
                <a:ext uri="{FF2B5EF4-FFF2-40B4-BE49-F238E27FC236}">
                  <a16:creationId xmlns:a16="http://schemas.microsoft.com/office/drawing/2014/main" id="{06BA8B54-F51F-7B13-CDF3-7659662B2CB7}"/>
                </a:ext>
              </a:extLst>
            </p:cNvPr>
            <p:cNvSpPr>
              <a:spLocks noChangeAspect="1"/>
            </p:cNvSpPr>
            <p:nvPr/>
          </p:nvSpPr>
          <p:spPr>
            <a:xfrm>
              <a:off x="1102374" y="2359901"/>
              <a:ext cx="2595979" cy="2595979"/>
            </a:xfrm>
            <a:prstGeom prst="ellipse">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grpSp>
        <p:nvGrpSpPr>
          <p:cNvPr id="15" name="Group 14">
            <a:extLst>
              <a:ext uri="{FF2B5EF4-FFF2-40B4-BE49-F238E27FC236}">
                <a16:creationId xmlns:a16="http://schemas.microsoft.com/office/drawing/2014/main" id="{9C17557F-FB8D-484B-5F33-15983DF3AFF0}"/>
              </a:ext>
            </a:extLst>
          </p:cNvPr>
          <p:cNvGrpSpPr>
            <a:grpSpLocks noChangeAspect="1"/>
          </p:cNvGrpSpPr>
          <p:nvPr/>
        </p:nvGrpSpPr>
        <p:grpSpPr>
          <a:xfrm>
            <a:off x="4878919" y="1347537"/>
            <a:ext cx="2440795" cy="2440795"/>
            <a:chOff x="960364" y="2221202"/>
            <a:chExt cx="2880000" cy="2880000"/>
          </a:xfrm>
        </p:grpSpPr>
        <p:sp>
          <p:nvSpPr>
            <p:cNvPr id="16" name="Oval 15">
              <a:extLst>
                <a:ext uri="{FF2B5EF4-FFF2-40B4-BE49-F238E27FC236}">
                  <a16:creationId xmlns:a16="http://schemas.microsoft.com/office/drawing/2014/main" id="{AF1941D7-A755-F9A2-8DBF-498EBB100B13}"/>
                </a:ext>
              </a:extLst>
            </p:cNvPr>
            <p:cNvSpPr>
              <a:spLocks noChangeAspect="1"/>
            </p:cNvSpPr>
            <p:nvPr/>
          </p:nvSpPr>
          <p:spPr>
            <a:xfrm>
              <a:off x="960364" y="2221202"/>
              <a:ext cx="2880000" cy="2880000"/>
            </a:xfrm>
            <a:prstGeom prst="ellipse">
              <a:avLst/>
            </a:prstGeom>
            <a:solidFill>
              <a:schemeClr val="tx2"/>
            </a:solidFill>
            <a:ln w="38100">
              <a:noFill/>
            </a:ln>
            <a:effectLst>
              <a:glow rad="406400">
                <a:schemeClr val="bg2">
                  <a:lumMod val="50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17" name="Oval 16">
              <a:extLst>
                <a:ext uri="{FF2B5EF4-FFF2-40B4-BE49-F238E27FC236}">
                  <a16:creationId xmlns:a16="http://schemas.microsoft.com/office/drawing/2014/main" id="{DDFD8567-E195-C369-839E-43EEDCA8C0FB}"/>
                </a:ext>
              </a:extLst>
            </p:cNvPr>
            <p:cNvSpPr>
              <a:spLocks noChangeAspect="1"/>
            </p:cNvSpPr>
            <p:nvPr/>
          </p:nvSpPr>
          <p:spPr>
            <a:xfrm>
              <a:off x="1102374" y="2359901"/>
              <a:ext cx="2595979" cy="2595979"/>
            </a:xfrm>
            <a:prstGeom prst="ellipse">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grpSp>
        <p:nvGrpSpPr>
          <p:cNvPr id="18" name="Group 17">
            <a:extLst>
              <a:ext uri="{FF2B5EF4-FFF2-40B4-BE49-F238E27FC236}">
                <a16:creationId xmlns:a16="http://schemas.microsoft.com/office/drawing/2014/main" id="{82DED8AE-EA84-20DA-EB27-124D36D5A803}"/>
              </a:ext>
            </a:extLst>
          </p:cNvPr>
          <p:cNvGrpSpPr>
            <a:grpSpLocks noChangeAspect="1"/>
          </p:cNvGrpSpPr>
          <p:nvPr/>
        </p:nvGrpSpPr>
        <p:grpSpPr>
          <a:xfrm>
            <a:off x="8633406" y="1347537"/>
            <a:ext cx="2440795" cy="2440795"/>
            <a:chOff x="960364" y="2221202"/>
            <a:chExt cx="2880000" cy="2880000"/>
          </a:xfrm>
        </p:grpSpPr>
        <p:sp>
          <p:nvSpPr>
            <p:cNvPr id="22" name="Oval 21">
              <a:extLst>
                <a:ext uri="{FF2B5EF4-FFF2-40B4-BE49-F238E27FC236}">
                  <a16:creationId xmlns:a16="http://schemas.microsoft.com/office/drawing/2014/main" id="{88C4DD95-60EA-A94F-220A-30FC17374D4B}"/>
                </a:ext>
              </a:extLst>
            </p:cNvPr>
            <p:cNvSpPr>
              <a:spLocks noChangeAspect="1"/>
            </p:cNvSpPr>
            <p:nvPr/>
          </p:nvSpPr>
          <p:spPr>
            <a:xfrm>
              <a:off x="960364" y="2221202"/>
              <a:ext cx="2880000" cy="2880000"/>
            </a:xfrm>
            <a:prstGeom prst="ellipse">
              <a:avLst/>
            </a:prstGeom>
            <a:solidFill>
              <a:schemeClr val="tx2"/>
            </a:solidFill>
            <a:ln w="38100">
              <a:noFill/>
            </a:ln>
            <a:effectLst>
              <a:glow rad="406400">
                <a:schemeClr val="bg2">
                  <a:lumMod val="50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sp>
          <p:nvSpPr>
            <p:cNvPr id="23" name="Oval 22">
              <a:extLst>
                <a:ext uri="{FF2B5EF4-FFF2-40B4-BE49-F238E27FC236}">
                  <a16:creationId xmlns:a16="http://schemas.microsoft.com/office/drawing/2014/main" id="{88E0A765-9273-5459-3020-9F4479740FC6}"/>
                </a:ext>
              </a:extLst>
            </p:cNvPr>
            <p:cNvSpPr>
              <a:spLocks noChangeAspect="1"/>
            </p:cNvSpPr>
            <p:nvPr/>
          </p:nvSpPr>
          <p:spPr>
            <a:xfrm>
              <a:off x="1102374" y="2359901"/>
              <a:ext cx="2595979" cy="2595979"/>
            </a:xfrm>
            <a:prstGeom prst="ellipse">
              <a:avLst/>
            </a:prstGeom>
            <a:no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 noProof="0">
                  <a:noFill/>
                </a:rPr>
                <a:t>Bild</a:t>
              </a:r>
            </a:p>
          </p:txBody>
        </p:sp>
      </p:grpSp>
      <p:sp>
        <p:nvSpPr>
          <p:cNvPr id="24" name="TextBox 23">
            <a:extLst>
              <a:ext uri="{FF2B5EF4-FFF2-40B4-BE49-F238E27FC236}">
                <a16:creationId xmlns:a16="http://schemas.microsoft.com/office/drawing/2014/main" id="{0499FEE9-664F-9539-F40D-1A89A777EC3D}"/>
              </a:ext>
            </a:extLst>
          </p:cNvPr>
          <p:cNvSpPr txBox="1"/>
          <p:nvPr/>
        </p:nvSpPr>
        <p:spPr>
          <a:xfrm>
            <a:off x="8627357" y="2088865"/>
            <a:ext cx="2452893" cy="1015663"/>
          </a:xfrm>
          <a:prstGeom prst="rect">
            <a:avLst/>
          </a:prstGeom>
          <a:noFill/>
        </p:spPr>
        <p:txBody>
          <a:bodyPr wrap="square">
            <a:spAutoFit/>
          </a:bodyPr>
          <a:lstStyle/>
          <a:p>
            <a:pPr algn="ctr">
              <a:spcAft>
                <a:spcPts val="800"/>
              </a:spcAft>
              <a:defRPr/>
            </a:pPr>
            <a:r>
              <a:rPr lang="de" sz="2000" dirty="0">
                <a:solidFill>
                  <a:schemeClr val="accent3"/>
                </a:solidFill>
                <a:latin typeface="+mj-lt"/>
              </a:rPr>
              <a:t>#3 </a:t>
            </a:r>
            <a:r>
              <a:rPr lang="de-DE" sz="2000" dirty="0">
                <a:solidFill>
                  <a:schemeClr val="bg1"/>
                </a:solidFill>
                <a:latin typeface="+mj-lt"/>
              </a:rPr>
              <a:t>Einfachheit schafft den Vorsprung</a:t>
            </a:r>
            <a:endParaRPr lang="de" sz="2000" dirty="0">
              <a:solidFill>
                <a:schemeClr val="bg1"/>
              </a:solidFill>
              <a:latin typeface="+mj-lt"/>
            </a:endParaRPr>
          </a:p>
        </p:txBody>
      </p:sp>
      <p:sp>
        <p:nvSpPr>
          <p:cNvPr id="25" name="TextBox 24">
            <a:extLst>
              <a:ext uri="{FF2B5EF4-FFF2-40B4-BE49-F238E27FC236}">
                <a16:creationId xmlns:a16="http://schemas.microsoft.com/office/drawing/2014/main" id="{FAE634CC-921F-C5A3-25A6-9E2BD545687A}"/>
              </a:ext>
            </a:extLst>
          </p:cNvPr>
          <p:cNvSpPr txBox="1"/>
          <p:nvPr/>
        </p:nvSpPr>
        <p:spPr>
          <a:xfrm>
            <a:off x="4876154" y="2088865"/>
            <a:ext cx="2452893" cy="1015663"/>
          </a:xfrm>
          <a:prstGeom prst="rect">
            <a:avLst/>
          </a:prstGeom>
          <a:noFill/>
        </p:spPr>
        <p:txBody>
          <a:bodyPr wrap="square">
            <a:spAutoFit/>
          </a:bodyPr>
          <a:lstStyle/>
          <a:p>
            <a:pPr lvl="0" algn="ctr">
              <a:spcAft>
                <a:spcPts val="800"/>
              </a:spcAft>
              <a:defRPr/>
            </a:pPr>
            <a:r>
              <a:rPr lang="de" sz="2000">
                <a:solidFill>
                  <a:schemeClr val="accent1"/>
                </a:solidFill>
                <a:latin typeface="+mj-lt"/>
              </a:rPr>
              <a:t>#2 </a:t>
            </a:r>
            <a:r>
              <a:rPr lang="de-DE" sz="2000">
                <a:solidFill>
                  <a:schemeClr val="bg1"/>
                </a:solidFill>
                <a:latin typeface="+mj-lt"/>
              </a:rPr>
              <a:t>Die Rolle der Marke wandelt sich</a:t>
            </a:r>
            <a:endParaRPr lang="de" sz="2000">
              <a:solidFill>
                <a:schemeClr val="bg1"/>
              </a:solidFill>
              <a:latin typeface="+mj-lt"/>
            </a:endParaRPr>
          </a:p>
        </p:txBody>
      </p:sp>
      <p:sp>
        <p:nvSpPr>
          <p:cNvPr id="26" name="TextBox 25">
            <a:extLst>
              <a:ext uri="{FF2B5EF4-FFF2-40B4-BE49-F238E27FC236}">
                <a16:creationId xmlns:a16="http://schemas.microsoft.com/office/drawing/2014/main" id="{EBA5D4B9-C388-B6A6-A273-ED62FF6E3EBF}"/>
              </a:ext>
            </a:extLst>
          </p:cNvPr>
          <p:cNvSpPr txBox="1"/>
          <p:nvPr/>
        </p:nvSpPr>
        <p:spPr>
          <a:xfrm>
            <a:off x="1118382" y="2242753"/>
            <a:ext cx="2452893" cy="707886"/>
          </a:xfrm>
          <a:prstGeom prst="rect">
            <a:avLst/>
          </a:prstGeom>
          <a:noFill/>
        </p:spPr>
        <p:txBody>
          <a:bodyPr wrap="square">
            <a:spAutoFit/>
          </a:bodyPr>
          <a:lstStyle/>
          <a:p>
            <a:pPr algn="ctr">
              <a:spcAft>
                <a:spcPts val="800"/>
              </a:spcAft>
              <a:defRPr/>
            </a:pPr>
            <a:r>
              <a:rPr lang="de" sz="2000" b="1">
                <a:solidFill>
                  <a:schemeClr val="accent2"/>
                </a:solidFill>
                <a:latin typeface="+mj-lt"/>
                <a:cs typeface="Archivo Black" pitchFamily="2" charset="77"/>
              </a:rPr>
              <a:t>#1 </a:t>
            </a:r>
            <a:r>
              <a:rPr lang="de-DE" sz="2000">
                <a:solidFill>
                  <a:schemeClr val="bg1"/>
                </a:solidFill>
                <a:latin typeface="+mj-lt"/>
              </a:rPr>
              <a:t>Fokus auf das Wesentliche</a:t>
            </a:r>
            <a:endParaRPr lang="de" sz="2000">
              <a:solidFill>
                <a:schemeClr val="bg1"/>
              </a:solidFill>
              <a:latin typeface="+mj-lt"/>
            </a:endParaRPr>
          </a:p>
        </p:txBody>
      </p:sp>
      <p:sp>
        <p:nvSpPr>
          <p:cNvPr id="27" name="TextBox 26">
            <a:extLst>
              <a:ext uri="{FF2B5EF4-FFF2-40B4-BE49-F238E27FC236}">
                <a16:creationId xmlns:a16="http://schemas.microsoft.com/office/drawing/2014/main" id="{2EB184B7-DE0D-7EEB-7EE1-C52BDB2D56EC}"/>
              </a:ext>
            </a:extLst>
          </p:cNvPr>
          <p:cNvSpPr txBox="1"/>
          <p:nvPr/>
        </p:nvSpPr>
        <p:spPr>
          <a:xfrm>
            <a:off x="6978316" y="-1187116"/>
            <a:ext cx="184731" cy="369332"/>
          </a:xfrm>
          <a:prstGeom prst="rect">
            <a:avLst/>
          </a:prstGeom>
          <a:noFill/>
        </p:spPr>
        <p:txBody>
          <a:bodyPr wrap="none" rtlCol="0">
            <a:spAutoFit/>
          </a:bodyPr>
          <a:lstStyle/>
          <a:p>
            <a:endParaRPr lang="en-US" noProof="0"/>
          </a:p>
        </p:txBody>
      </p:sp>
      <p:sp>
        <p:nvSpPr>
          <p:cNvPr id="6" name="TextBox 5">
            <a:extLst>
              <a:ext uri="{FF2B5EF4-FFF2-40B4-BE49-F238E27FC236}">
                <a16:creationId xmlns:a16="http://schemas.microsoft.com/office/drawing/2014/main" id="{3385B315-3111-E9A2-168B-2A3BB1F80427}"/>
              </a:ext>
            </a:extLst>
          </p:cNvPr>
          <p:cNvSpPr txBox="1"/>
          <p:nvPr/>
        </p:nvSpPr>
        <p:spPr>
          <a:xfrm>
            <a:off x="546715" y="3884964"/>
            <a:ext cx="3584127" cy="2072362"/>
          </a:xfrm>
          <a:prstGeom prst="rect">
            <a:avLst/>
          </a:prstGeom>
          <a:noFill/>
        </p:spPr>
        <p:txBody>
          <a:bodyPr wrap="square" lIns="36000" tIns="36000" rIns="36000" bIns="36000">
            <a:no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de-DE" sz="1400" i="0" u="none" strike="noStrike" kern="1200" cap="none" spc="0" normalizeH="0" baseline="0" noProof="0">
                <a:ln>
                  <a:noFill/>
                </a:ln>
                <a:solidFill>
                  <a:schemeClr val="bg1"/>
                </a:solidFill>
                <a:effectLst/>
                <a:uLnTx/>
                <a:uFillTx/>
                <a:latin typeface="+mj-lt"/>
                <a:ea typeface="+mn-ea"/>
                <a:cs typeface="Archivo Black" pitchFamily="2" charset="77"/>
              </a:rPr>
              <a:t>Käufer reagieren auf das wirtschaftliche Umfeld, treffen ausgewogenere Entscheidungen und belohnen Marken mit einem klaren Wertversprechen.</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de-DE" sz="1100" i="0" u="none" strike="noStrike" kern="1200" cap="none" spc="0" normalizeH="0" baseline="0" noProof="0">
                <a:ln>
                  <a:noFill/>
                </a:ln>
                <a:solidFill>
                  <a:schemeClr val="bg1"/>
                </a:solidFill>
                <a:effectLst/>
                <a:uLnTx/>
                <a:uFillTx/>
                <a:ea typeface="+mn-ea"/>
                <a:cs typeface="Archivo Black" pitchFamily="2" charset="77"/>
              </a:rPr>
              <a:t>Marken sollten Käufer dort abholen, wo sie stehen. Passen Sie Ihre Kommunikation an die aktuelle Situation an, bringen Sie mehr Menschlichkeit in das Kauferlebnis und erleichtern Sie den Austausch mit Experten und Branchenkollegen.</a:t>
            </a:r>
            <a:endParaRPr kumimoji="0" lang="de" sz="1100" i="0" u="none" strike="noStrike" kern="1200" cap="none" spc="0" normalizeH="0" baseline="0" noProof="0">
              <a:ln>
                <a:noFill/>
              </a:ln>
              <a:solidFill>
                <a:schemeClr val="bg1"/>
              </a:solidFill>
              <a:effectLst/>
              <a:uLnTx/>
              <a:uFillTx/>
              <a:ea typeface="+mn-ea"/>
              <a:cs typeface="Archivo Black" pitchFamily="2" charset="77"/>
            </a:endParaRPr>
          </a:p>
        </p:txBody>
      </p:sp>
      <p:sp>
        <p:nvSpPr>
          <p:cNvPr id="7" name="TextBox 6">
            <a:extLst>
              <a:ext uri="{FF2B5EF4-FFF2-40B4-BE49-F238E27FC236}">
                <a16:creationId xmlns:a16="http://schemas.microsoft.com/office/drawing/2014/main" id="{E00E3323-CE86-58A5-B0D4-D8FD46B09062}"/>
              </a:ext>
            </a:extLst>
          </p:cNvPr>
          <p:cNvSpPr txBox="1"/>
          <p:nvPr/>
        </p:nvSpPr>
        <p:spPr>
          <a:xfrm>
            <a:off x="4310536" y="3884964"/>
            <a:ext cx="3584127" cy="2072362"/>
          </a:xfrm>
          <a:prstGeom prst="rect">
            <a:avLst/>
          </a:prstGeom>
          <a:noFill/>
        </p:spPr>
        <p:txBody>
          <a:bodyPr wrap="square" lIns="36000" tIns="36000" rIns="36000" bIns="36000" anchor="t">
            <a:noAutofit/>
          </a:bodyPr>
          <a:lstStyle/>
          <a:p>
            <a:pPr algn="ctr">
              <a:spcAft>
                <a:spcPts val="800"/>
              </a:spcAft>
              <a:defRPr/>
            </a:pPr>
            <a:r>
              <a:rPr lang="de-DE" sz="1400" noProof="0">
                <a:solidFill>
                  <a:schemeClr val="bg1"/>
                </a:solidFill>
                <a:latin typeface="+mj-lt"/>
                <a:cs typeface="Archivo Black" pitchFamily="2" charset="77"/>
              </a:rPr>
              <a:t>Vertrauen bleibt der wichtigste Faktor bei der Markenwahl. Wie dieses Vertrauen aufgebaut wird, verändert sich jedoch kontinuierlich.</a:t>
            </a:r>
            <a:endParaRPr lang="en-US" sz="700" noProof="0">
              <a:solidFill>
                <a:schemeClr val="bg1"/>
              </a:solidFill>
              <a:cs typeface="Archivo Black" pitchFamily="2" charset="77"/>
            </a:endParaRPr>
          </a:p>
          <a:p>
            <a:pPr algn="ctr">
              <a:spcAft>
                <a:spcPts val="800"/>
              </a:spcAft>
              <a:defRPr/>
            </a:pPr>
            <a:r>
              <a:rPr lang="de-DE" sz="1100" noProof="0">
                <a:solidFill>
                  <a:schemeClr val="bg1"/>
                </a:solidFill>
                <a:cs typeface="Archivo Black" pitchFamily="2" charset="77"/>
              </a:rPr>
              <a:t>B2B-Marken investieren verstärkt in ihre Marke und werden dies auch weiterhin tun. Klassische Markenfaktoren wie Bekanntheit und Relevanz bleiben wichtig, gleichzeitig gewinnen Influencer, Communities und Empfehlungen an Bedeutung.</a:t>
            </a:r>
            <a:endParaRPr kumimoji="0" lang="en-US" sz="1400" b="1" i="0" u="none" strike="noStrike" kern="1200" cap="none" spc="0" normalizeH="0" baseline="0" noProof="0">
              <a:ln>
                <a:noFill/>
              </a:ln>
              <a:solidFill>
                <a:schemeClr val="bg1"/>
              </a:solidFill>
              <a:effectLst/>
              <a:uLnTx/>
              <a:uFillTx/>
              <a:latin typeface="+mj-lt"/>
              <a:ea typeface="+mn-ea"/>
              <a:cs typeface="Archivo Black" pitchFamily="2" charset="77"/>
            </a:endParaRPr>
          </a:p>
        </p:txBody>
      </p:sp>
      <p:sp>
        <p:nvSpPr>
          <p:cNvPr id="8" name="TextBox 7">
            <a:extLst>
              <a:ext uri="{FF2B5EF4-FFF2-40B4-BE49-F238E27FC236}">
                <a16:creationId xmlns:a16="http://schemas.microsoft.com/office/drawing/2014/main" id="{38FA7D11-6B48-A459-38DF-4613C1FE56D0}"/>
              </a:ext>
            </a:extLst>
          </p:cNvPr>
          <p:cNvSpPr txBox="1"/>
          <p:nvPr/>
        </p:nvSpPr>
        <p:spPr>
          <a:xfrm>
            <a:off x="8061160" y="3884964"/>
            <a:ext cx="3582854" cy="2072362"/>
          </a:xfrm>
          <a:prstGeom prst="rect">
            <a:avLst/>
          </a:prstGeom>
          <a:noFill/>
        </p:spPr>
        <p:txBody>
          <a:bodyPr wrap="square" lIns="36000" tIns="36000" rIns="36000" bIns="36000" anchor="t">
            <a:noAutofit/>
          </a:bodyPr>
          <a:lstStyle/>
          <a:p>
            <a:pPr algn="ctr">
              <a:spcAft>
                <a:spcPts val="800"/>
              </a:spcAft>
              <a:defRPr/>
            </a:pPr>
            <a:r>
              <a:rPr lang="de-DE" sz="1400" noProof="0" dirty="0">
                <a:solidFill>
                  <a:schemeClr val="bg1"/>
                </a:solidFill>
                <a:latin typeface="+mj-lt"/>
                <a:cs typeface="Archivo Black" pitchFamily="2" charset="77"/>
              </a:rPr>
              <a:t>Je stärker KI den Kaufprozess prägt, desto mehr erwarten Käufer schnelle, reibungslose und unkomplizierte Erlebnisse.</a:t>
            </a:r>
            <a:endParaRPr lang="en-US" sz="700" noProof="0" dirty="0">
              <a:solidFill>
                <a:schemeClr val="bg1"/>
              </a:solidFill>
              <a:latin typeface="+mj-lt"/>
              <a:cs typeface="Archivo Black" pitchFamily="2" charset="77"/>
            </a:endParaRPr>
          </a:p>
          <a:p>
            <a:pPr algn="ctr">
              <a:spcAft>
                <a:spcPts val="800"/>
              </a:spcAft>
              <a:defRPr/>
            </a:pPr>
            <a:r>
              <a:rPr lang="de-DE" sz="1100" noProof="0" dirty="0">
                <a:solidFill>
                  <a:schemeClr val="bg1"/>
                </a:solidFill>
                <a:cs typeface="Archivo Black" pitchFamily="2" charset="77"/>
              </a:rPr>
              <a:t>Erfolgreiche Marken folgen dem Prinzip „Kaufen leicht gemacht“. Sie helfen Käufern, den Wert ihres Angebots schnell zu verstehen, überzeugen interne Stakeholder und kombinieren KI mit menschlichen Interaktionen entlang des gesamten Kaufprozesses. Geschwindigkeit und Einfachheit schaffen Wettbewerbsvorteile.</a:t>
            </a:r>
            <a:endParaRPr lang="de" sz="1100" noProof="0" dirty="0">
              <a:solidFill>
                <a:schemeClr val="bg1"/>
              </a:solidFill>
              <a:cs typeface="Archivo Black" pitchFamily="2" charset="77"/>
            </a:endParaRPr>
          </a:p>
        </p:txBody>
      </p:sp>
    </p:spTree>
    <p:extLst>
      <p:ext uri="{BB962C8B-B14F-4D97-AF65-F5344CB8AC3E}">
        <p14:creationId xmlns:p14="http://schemas.microsoft.com/office/powerpoint/2010/main" val="556430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F0AB5B-06AF-69AA-729A-2A2286B70D99}"/>
              </a:ext>
            </a:extLst>
          </p:cNvPr>
          <p:cNvSpPr/>
          <p:nvPr/>
        </p:nvSpPr>
        <p:spPr>
          <a:xfrm>
            <a:off x="267128" y="5589142"/>
            <a:ext cx="1633591" cy="1109609"/>
          </a:xfrm>
          <a:prstGeom prst="rect">
            <a:avLst/>
          </a:prstGeom>
          <a:solidFill>
            <a:srgbClr val="303030"/>
          </a:solidFill>
          <a:ln>
            <a:solidFill>
              <a:srgbClr val="3030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object 2">
            <a:extLst>
              <a:ext uri="{FF2B5EF4-FFF2-40B4-BE49-F238E27FC236}">
                <a16:creationId xmlns:a16="http://schemas.microsoft.com/office/drawing/2014/main" id="{1AE3CC73-8D45-2684-17FE-DC91F47DE81E}"/>
              </a:ext>
            </a:extLst>
          </p:cNvPr>
          <p:cNvSpPr txBox="1"/>
          <p:nvPr/>
        </p:nvSpPr>
        <p:spPr>
          <a:xfrm>
            <a:off x="267128" y="3157906"/>
            <a:ext cx="4589909" cy="624530"/>
          </a:xfrm>
          <a:prstGeom prst="rect">
            <a:avLst/>
          </a:prstGeom>
        </p:spPr>
        <p:txBody>
          <a:bodyPr vert="horz" wrap="square" lIns="0" tIns="12065" rIns="0" bIns="0" rtlCol="0">
            <a:spAutoFit/>
          </a:bodyPr>
          <a:lstStyle/>
          <a:p>
            <a:pPr algn="ctr">
              <a:lnSpc>
                <a:spcPts val="5480"/>
              </a:lnSpc>
            </a:pPr>
            <a:endParaRPr kumimoji="0" lang="en-US" sz="2600" b="1" i="0" u="none" strike="noStrike" kern="1200" cap="none" spc="0" normalizeH="0" baseline="0" noProof="0">
              <a:ln>
                <a:noFill/>
              </a:ln>
              <a:solidFill>
                <a:schemeClr val="bg1"/>
              </a:solidFill>
              <a:effectLst/>
              <a:uLnTx/>
              <a:uFillTx/>
              <a:latin typeface="+mj-lt"/>
              <a:ea typeface="+mn-ea"/>
              <a:cs typeface="Arial Black"/>
            </a:endParaRPr>
          </a:p>
        </p:txBody>
      </p:sp>
      <p:sp>
        <p:nvSpPr>
          <p:cNvPr id="6" name="object 2">
            <a:extLst>
              <a:ext uri="{FF2B5EF4-FFF2-40B4-BE49-F238E27FC236}">
                <a16:creationId xmlns:a16="http://schemas.microsoft.com/office/drawing/2014/main" id="{8602C979-4706-9C51-16D4-6D7A4EE1E494}"/>
              </a:ext>
            </a:extLst>
          </p:cNvPr>
          <p:cNvSpPr txBox="1"/>
          <p:nvPr/>
        </p:nvSpPr>
        <p:spPr>
          <a:xfrm>
            <a:off x="8870416" y="3157906"/>
            <a:ext cx="2971800" cy="1422825"/>
          </a:xfrm>
          <a:prstGeom prst="rect">
            <a:avLst/>
          </a:prstGeom>
        </p:spPr>
        <p:txBody>
          <a:bodyPr vert="horz" wrap="square" lIns="0" tIns="12065" rIns="0" bIns="0" rtlCol="0">
            <a:spAutoFit/>
          </a:bodyPr>
          <a:lstStyle/>
          <a:p>
            <a:pPr>
              <a:lnSpc>
                <a:spcPts val="5480"/>
              </a:lnSpc>
            </a:pPr>
            <a:r>
              <a:rPr lang="de" sz="5400" noProof="0">
                <a:solidFill>
                  <a:schemeClr val="bg1"/>
                </a:solidFill>
                <a:latin typeface="+mj-lt"/>
              </a:rPr>
              <a:t>in Aktion</a:t>
            </a:r>
            <a:endParaRPr kumimoji="0" lang="en-US" sz="2600" b="1" i="0" u="none" strike="noStrike" kern="1200" cap="none" spc="0" normalizeH="0" baseline="0" noProof="0">
              <a:ln>
                <a:noFill/>
              </a:ln>
              <a:solidFill>
                <a:schemeClr val="bg1"/>
              </a:solidFill>
              <a:effectLst/>
              <a:uLnTx/>
              <a:uFillTx/>
              <a:latin typeface="+mj-lt"/>
              <a:ea typeface="+mn-ea"/>
              <a:cs typeface="Arial Black"/>
            </a:endParaRPr>
          </a:p>
        </p:txBody>
      </p:sp>
      <p:pic>
        <p:nvPicPr>
          <p:cNvPr id="2" name="Picture 1" descr="Ein schwarz-weißes Logo&#10;&#10;KI-generierte Inhalte könnten falsch sein.">
            <a:extLst>
              <a:ext uri="{FF2B5EF4-FFF2-40B4-BE49-F238E27FC236}">
                <a16:creationId xmlns:a16="http://schemas.microsoft.com/office/drawing/2014/main" id="{2B495EA3-39D6-65BC-CE60-D9B5924601EE}"/>
              </a:ext>
            </a:extLst>
          </p:cNvPr>
          <p:cNvPicPr>
            <a:picLocks noChangeAspect="1"/>
          </p:cNvPicPr>
          <p:nvPr/>
        </p:nvPicPr>
        <p:blipFill>
          <a:blip r:embed="rId3">
            <a:alphaModFix/>
          </a:blip>
          <a:stretch>
            <a:fillRect/>
          </a:stretch>
        </p:blipFill>
        <p:spPr>
          <a:xfrm>
            <a:off x="4845886" y="2520175"/>
            <a:ext cx="3705925" cy="1567413"/>
          </a:xfrm>
          <a:prstGeom prst="rect">
            <a:avLst/>
          </a:prstGeom>
        </p:spPr>
      </p:pic>
    </p:spTree>
    <p:extLst>
      <p:ext uri="{BB962C8B-B14F-4D97-AF65-F5344CB8AC3E}">
        <p14:creationId xmlns:p14="http://schemas.microsoft.com/office/powerpoint/2010/main" val="2923118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12F5B-C1CE-9E58-B2A9-6CB84920897E}"/>
            </a:ext>
          </a:extLst>
        </p:cNvPr>
        <p:cNvGrpSpPr/>
        <p:nvPr/>
      </p:nvGrpSpPr>
      <p:grpSpPr>
        <a:xfrm>
          <a:off x="0" y="0"/>
          <a:ext cx="0" cy="0"/>
          <a:chOff x="0" y="0"/>
          <a:chExt cx="0" cy="0"/>
        </a:xfrm>
      </p:grpSpPr>
      <p:sp>
        <p:nvSpPr>
          <p:cNvPr id="20" name="Rounded Rectangle 15">
            <a:extLst>
              <a:ext uri="{FF2B5EF4-FFF2-40B4-BE49-F238E27FC236}">
                <a16:creationId xmlns:a16="http://schemas.microsoft.com/office/drawing/2014/main" id="{E623C054-A417-FC82-D3B1-D24AC9E9E8F6}"/>
              </a:ext>
            </a:extLst>
          </p:cNvPr>
          <p:cNvSpPr/>
          <p:nvPr/>
        </p:nvSpPr>
        <p:spPr>
          <a:xfrm rot="5400000">
            <a:off x="1090473" y="1092436"/>
            <a:ext cx="2378554" cy="3198903"/>
          </a:xfrm>
          <a:prstGeom prst="roundRect">
            <a:avLst>
              <a:gd name="adj" fmla="val 7951"/>
            </a:avLst>
          </a:prstGeom>
          <a:solidFill>
            <a:schemeClr val="bg1"/>
          </a:solidFill>
          <a:ln w="88900">
            <a:solidFill>
              <a:schemeClr val="tx1"/>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sp>
        <p:nvSpPr>
          <p:cNvPr id="2" name="Title 1">
            <a:extLst>
              <a:ext uri="{FF2B5EF4-FFF2-40B4-BE49-F238E27FC236}">
                <a16:creationId xmlns:a16="http://schemas.microsoft.com/office/drawing/2014/main" id="{FBC761ED-E917-E822-5B94-325C8F80C38B}"/>
              </a:ext>
            </a:extLst>
          </p:cNvPr>
          <p:cNvSpPr>
            <a:spLocks noGrp="1"/>
          </p:cNvSpPr>
          <p:nvPr>
            <p:ph type="title"/>
          </p:nvPr>
        </p:nvSpPr>
        <p:spPr/>
        <p:txBody>
          <a:bodyPr>
            <a:normAutofit/>
          </a:bodyPr>
          <a:lstStyle/>
          <a:p>
            <a:pPr rtl="0"/>
            <a:r>
              <a:rPr lang="de-DE" sz="2400" b="1" kern="1200">
                <a:solidFill>
                  <a:srgbClr val="000000"/>
                </a:solidFill>
              </a:rPr>
              <a:t>So bauen Sie Ihre </a:t>
            </a:r>
            <a:r>
              <a:rPr lang="de-DE" sz="2400" b="1" kern="1200" err="1">
                <a:solidFill>
                  <a:srgbClr val="000000"/>
                </a:solidFill>
              </a:rPr>
              <a:t>Superpowers</a:t>
            </a:r>
            <a:r>
              <a:rPr lang="de-DE" sz="2400" b="1" kern="1200">
                <a:solidFill>
                  <a:srgbClr val="000000"/>
                </a:solidFill>
              </a:rPr>
              <a:t>-Strategie auf</a:t>
            </a:r>
            <a:endParaRPr lang="en-US" sz="2400"/>
          </a:p>
        </p:txBody>
      </p:sp>
      <p:sp>
        <p:nvSpPr>
          <p:cNvPr id="16" name="Rounded Rectangle 15">
            <a:extLst>
              <a:ext uri="{FF2B5EF4-FFF2-40B4-BE49-F238E27FC236}">
                <a16:creationId xmlns:a16="http://schemas.microsoft.com/office/drawing/2014/main" id="{2717EEAA-41B5-3372-BA2B-381CCFED9197}"/>
              </a:ext>
            </a:extLst>
          </p:cNvPr>
          <p:cNvSpPr/>
          <p:nvPr/>
        </p:nvSpPr>
        <p:spPr>
          <a:xfrm rot="5400000">
            <a:off x="8730189" y="1092436"/>
            <a:ext cx="2378554" cy="3198903"/>
          </a:xfrm>
          <a:prstGeom prst="roundRect">
            <a:avLst>
              <a:gd name="adj" fmla="val 7951"/>
            </a:avLst>
          </a:prstGeom>
          <a:solidFill>
            <a:schemeClr val="bg1"/>
          </a:solidFill>
          <a:ln w="88900">
            <a:solidFill>
              <a:schemeClr val="tx1"/>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sp>
        <p:nvSpPr>
          <p:cNvPr id="3" name="TextBox 2">
            <a:extLst>
              <a:ext uri="{FF2B5EF4-FFF2-40B4-BE49-F238E27FC236}">
                <a16:creationId xmlns:a16="http://schemas.microsoft.com/office/drawing/2014/main" id="{E167500B-0C55-47CB-3188-362C3B9AA109}"/>
              </a:ext>
            </a:extLst>
          </p:cNvPr>
          <p:cNvSpPr txBox="1"/>
          <p:nvPr/>
        </p:nvSpPr>
        <p:spPr>
          <a:xfrm>
            <a:off x="680299" y="4155060"/>
            <a:ext cx="3198904" cy="1200329"/>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rPr>
              <a:t>1. Strategische Prioritäten</a:t>
            </a:r>
          </a:p>
          <a:p>
            <a:pPr algn="ctr">
              <a:defRPr/>
            </a:pPr>
            <a:br>
              <a:rPr kumimoji="0" lang="en-US" sz="1400" b="1" i="0" u="none" strike="noStrike" kern="1200" cap="none" spc="0" normalizeH="0" baseline="0" noProof="0">
                <a:ln>
                  <a:noFill/>
                </a:ln>
                <a:solidFill>
                  <a:srgbClr val="000000"/>
                </a:solidFill>
                <a:effectLst/>
                <a:uLnTx/>
                <a:uFillTx/>
                <a:latin typeface="Halcom Book Italic" panose="020F0502020204030204"/>
                <a:ea typeface="+mn-ea"/>
                <a:cs typeface="+mn-cs"/>
              </a:rPr>
            </a:br>
            <a:r>
              <a:rPr lang="de-DE" sz="1400">
                <a:solidFill>
                  <a:srgbClr val="000000"/>
                </a:solidFill>
              </a:rPr>
              <a:t>Marktaktivitäten auf Basis von Branchen- und </a:t>
            </a:r>
            <a:r>
              <a:rPr lang="de-DE" sz="1400" err="1">
                <a:solidFill>
                  <a:srgbClr val="000000"/>
                </a:solidFill>
              </a:rPr>
              <a:t>Käuferinsights</a:t>
            </a:r>
            <a:r>
              <a:rPr lang="de-DE" sz="1400">
                <a:solidFill>
                  <a:srgbClr val="000000"/>
                </a:solidFill>
              </a:rPr>
              <a:t> ausrichten, um die Performance zu steigern.</a:t>
            </a:r>
            <a:endParaRPr lang="en-US" sz="1400">
              <a:solidFill>
                <a:srgbClr val="000000"/>
              </a:solidFill>
            </a:endParaRPr>
          </a:p>
        </p:txBody>
      </p:sp>
      <p:sp>
        <p:nvSpPr>
          <p:cNvPr id="10" name="TextBox 9">
            <a:extLst>
              <a:ext uri="{FF2B5EF4-FFF2-40B4-BE49-F238E27FC236}">
                <a16:creationId xmlns:a16="http://schemas.microsoft.com/office/drawing/2014/main" id="{D450017C-2536-F982-7F9B-09F344A42435}"/>
              </a:ext>
            </a:extLst>
          </p:cNvPr>
          <p:cNvSpPr txBox="1"/>
          <p:nvPr/>
        </p:nvSpPr>
        <p:spPr>
          <a:xfrm>
            <a:off x="8320013" y="4149484"/>
            <a:ext cx="3198904" cy="1200329"/>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rPr>
              <a:t>3. Präzise Reisekartierung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Halcom-Book"/>
              <a:ea typeface="+mn-ea"/>
              <a:cs typeface="+mn-cs"/>
            </a:endParaRPr>
          </a:p>
          <a:p>
            <a:pPr lvl="0" algn="ctr">
              <a:defRPr/>
            </a:pPr>
            <a:r>
              <a:rPr lang="de-DE" sz="1400"/>
              <a:t>Verstehen, wen Sie wann und über welche Kanäle entlang der Customer Journey erreichen und aktivieren können.</a:t>
            </a:r>
            <a:endParaRPr kumimoji="0" lang="en-US" sz="1400" b="0" i="0" u="none" strike="noStrike" kern="1200" cap="none" spc="0" normalizeH="0" baseline="0" noProof="0">
              <a:ln>
                <a:noFill/>
              </a:ln>
              <a:solidFill>
                <a:srgbClr val="000000"/>
              </a:solidFill>
              <a:effectLst/>
              <a:uLnTx/>
              <a:uFillTx/>
              <a:latin typeface="Halcom-Book"/>
              <a:ea typeface="+mn-ea"/>
              <a:cs typeface="+mn-cs"/>
            </a:endParaRPr>
          </a:p>
        </p:txBody>
      </p:sp>
      <p:sp>
        <p:nvSpPr>
          <p:cNvPr id="17" name="TextBox 16">
            <a:extLst>
              <a:ext uri="{FF2B5EF4-FFF2-40B4-BE49-F238E27FC236}">
                <a16:creationId xmlns:a16="http://schemas.microsoft.com/office/drawing/2014/main" id="{7659F9FE-959D-1C61-4411-9F72067956BD}"/>
              </a:ext>
            </a:extLst>
          </p:cNvPr>
          <p:cNvSpPr txBox="1"/>
          <p:nvPr/>
        </p:nvSpPr>
        <p:spPr>
          <a:xfrm>
            <a:off x="4498351" y="4149484"/>
            <a:ext cx="3198904" cy="984885"/>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rPr>
              <a:t>2. Käuferkontext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solidFill>
                <a:srgbClr val="000000"/>
              </a:solidFill>
              <a:latin typeface="Halcom-ExtraBold" panose="020F03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Halcom-Book"/>
                <a:ea typeface="+mn-ea"/>
                <a:cs typeface="+mn-cs"/>
              </a:rPr>
              <a:t>Den </a:t>
            </a:r>
            <a:r>
              <a:rPr kumimoji="0" lang="de-DE" sz="1400" b="0" i="0" u="none" strike="noStrike" kern="1200" cap="none" spc="0" normalizeH="0" baseline="0" noProof="0" err="1">
                <a:ln>
                  <a:noFill/>
                </a:ln>
                <a:solidFill>
                  <a:srgbClr val="000000"/>
                </a:solidFill>
                <a:effectLst/>
                <a:uLnTx/>
                <a:uFillTx/>
                <a:latin typeface="Halcom-Book"/>
                <a:ea typeface="+mn-ea"/>
                <a:cs typeface="+mn-cs"/>
              </a:rPr>
              <a:t>Superpowers</a:t>
            </a:r>
            <a:r>
              <a:rPr kumimoji="0" lang="de-DE" sz="1400" b="0" i="0" u="none" strike="noStrike" kern="1200" cap="none" spc="0" normalizeH="0" baseline="0" noProof="0">
                <a:ln>
                  <a:noFill/>
                </a:ln>
                <a:solidFill>
                  <a:srgbClr val="000000"/>
                </a:solidFill>
                <a:effectLst/>
                <a:uLnTx/>
                <a:uFillTx/>
                <a:latin typeface="Halcom-Book"/>
                <a:ea typeface="+mn-ea"/>
                <a:cs typeface="+mn-cs"/>
              </a:rPr>
              <a:t> Index nutzen, um Bedürfnisse und Motive von Käufern besser zu verstehen.</a:t>
            </a:r>
            <a:endParaRPr kumimoji="0" lang="en-US" sz="1400" b="0" i="0" u="none" strike="noStrike" kern="1200" cap="none" spc="0" normalizeH="0" baseline="0" noProof="0">
              <a:ln>
                <a:noFill/>
              </a:ln>
              <a:solidFill>
                <a:srgbClr val="000000"/>
              </a:solidFill>
              <a:effectLst/>
              <a:uLnTx/>
              <a:uFillTx/>
              <a:latin typeface="Halcom-Book"/>
              <a:ea typeface="+mn-ea"/>
              <a:cs typeface="+mn-cs"/>
            </a:endParaRPr>
          </a:p>
        </p:txBody>
      </p:sp>
      <p:pic>
        <p:nvPicPr>
          <p:cNvPr id="25" name="Picture 24">
            <a:extLst>
              <a:ext uri="{FF2B5EF4-FFF2-40B4-BE49-F238E27FC236}">
                <a16:creationId xmlns:a16="http://schemas.microsoft.com/office/drawing/2014/main" id="{86086E95-6E81-8242-8229-D7272D7C42B8}"/>
              </a:ext>
            </a:extLst>
          </p:cNvPr>
          <p:cNvPicPr>
            <a:picLocks noChangeAspect="1"/>
          </p:cNvPicPr>
          <p:nvPr/>
        </p:nvPicPr>
        <p:blipFill>
          <a:blip r:embed="rId3"/>
          <a:stretch>
            <a:fillRect/>
          </a:stretch>
        </p:blipFill>
        <p:spPr>
          <a:xfrm>
            <a:off x="8408842" y="1941877"/>
            <a:ext cx="3038189" cy="1536896"/>
          </a:xfrm>
          <a:prstGeom prst="rect">
            <a:avLst/>
          </a:prstGeom>
        </p:spPr>
      </p:pic>
      <p:pic>
        <p:nvPicPr>
          <p:cNvPr id="27" name="Picture 26" descr="Ein Diagramm aus orangen und weißen Balken&#10;&#10;KI-generierte Inhalte könnten falsch sein.">
            <a:extLst>
              <a:ext uri="{FF2B5EF4-FFF2-40B4-BE49-F238E27FC236}">
                <a16:creationId xmlns:a16="http://schemas.microsoft.com/office/drawing/2014/main" id="{DF27BEE8-4A18-5D0D-E413-C5D610859C99}"/>
              </a:ext>
            </a:extLst>
          </p:cNvPr>
          <p:cNvPicPr>
            <a:picLocks noChangeAspect="1"/>
          </p:cNvPicPr>
          <p:nvPr/>
        </p:nvPicPr>
        <p:blipFill>
          <a:blip r:embed="rId4"/>
          <a:stretch>
            <a:fillRect/>
          </a:stretch>
        </p:blipFill>
        <p:spPr>
          <a:xfrm>
            <a:off x="762191" y="1887548"/>
            <a:ext cx="3061970" cy="1589547"/>
          </a:xfrm>
          <a:prstGeom prst="rect">
            <a:avLst/>
          </a:prstGeom>
        </p:spPr>
      </p:pic>
      <p:sp>
        <p:nvSpPr>
          <p:cNvPr id="28" name="Rounded Rectangle 15">
            <a:extLst>
              <a:ext uri="{FF2B5EF4-FFF2-40B4-BE49-F238E27FC236}">
                <a16:creationId xmlns:a16="http://schemas.microsoft.com/office/drawing/2014/main" id="{B27867D1-9FE5-0AED-32D6-729E5760A658}"/>
              </a:ext>
            </a:extLst>
          </p:cNvPr>
          <p:cNvSpPr/>
          <p:nvPr/>
        </p:nvSpPr>
        <p:spPr>
          <a:xfrm rot="5400000">
            <a:off x="4910331" y="1092436"/>
            <a:ext cx="2378554" cy="3198903"/>
          </a:xfrm>
          <a:prstGeom prst="roundRect">
            <a:avLst>
              <a:gd name="adj" fmla="val 7951"/>
            </a:avLst>
          </a:prstGeom>
          <a:solidFill>
            <a:schemeClr val="bg1"/>
          </a:solidFill>
          <a:ln w="88900">
            <a:solidFill>
              <a:schemeClr val="tx1"/>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pic>
        <p:nvPicPr>
          <p:cNvPr id="18" name="Picture 17" descr="Ein Screenshot eines Diagramms&#10;&#10;KI-generierte Inhalte könnten falsch sein.">
            <a:extLst>
              <a:ext uri="{FF2B5EF4-FFF2-40B4-BE49-F238E27FC236}">
                <a16:creationId xmlns:a16="http://schemas.microsoft.com/office/drawing/2014/main" id="{25AC0611-7DFF-C375-69AF-7282830E2C8A}"/>
              </a:ext>
            </a:extLst>
          </p:cNvPr>
          <p:cNvPicPr>
            <a:picLocks noChangeAspect="1"/>
          </p:cNvPicPr>
          <p:nvPr/>
        </p:nvPicPr>
        <p:blipFill>
          <a:blip r:embed="rId5"/>
          <a:stretch>
            <a:fillRect/>
          </a:stretch>
        </p:blipFill>
        <p:spPr>
          <a:xfrm>
            <a:off x="4835255" y="1630000"/>
            <a:ext cx="2521489" cy="2128065"/>
          </a:xfrm>
          <a:prstGeom prst="rect">
            <a:avLst/>
          </a:prstGeom>
        </p:spPr>
      </p:pic>
    </p:spTree>
    <p:extLst>
      <p:ext uri="{BB962C8B-B14F-4D97-AF65-F5344CB8AC3E}">
        <p14:creationId xmlns:p14="http://schemas.microsoft.com/office/powerpoint/2010/main" val="879069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69840-BB4C-E92D-2931-89D12D3649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30A2B-9880-6E7E-44AE-1CF94DA51847}"/>
              </a:ext>
            </a:extLst>
          </p:cNvPr>
          <p:cNvSpPr>
            <a:spLocks noGrp="1"/>
          </p:cNvSpPr>
          <p:nvPr>
            <p:ph type="title"/>
          </p:nvPr>
        </p:nvSpPr>
        <p:spPr/>
        <p:txBody>
          <a:bodyPr>
            <a:normAutofit/>
          </a:bodyPr>
          <a:lstStyle/>
          <a:p>
            <a:pPr rtl="0"/>
            <a:r>
              <a:rPr lang="de-DE" sz="2400" b="1" kern="1200">
                <a:solidFill>
                  <a:srgbClr val="000000"/>
                </a:solidFill>
              </a:rPr>
              <a:t>Ihre </a:t>
            </a:r>
            <a:r>
              <a:rPr lang="de-DE" sz="2400" b="1" kern="1200" err="1">
                <a:solidFill>
                  <a:srgbClr val="000000"/>
                </a:solidFill>
              </a:rPr>
              <a:t>Superpowers</a:t>
            </a:r>
            <a:r>
              <a:rPr lang="de-DE" sz="2400" b="1" kern="1200">
                <a:solidFill>
                  <a:srgbClr val="000000"/>
                </a:solidFill>
              </a:rPr>
              <a:t>-Strategie für eine Marke entwickeln</a:t>
            </a:r>
            <a:endParaRPr lang="en-US" sz="2400"/>
          </a:p>
        </p:txBody>
      </p:sp>
      <p:grpSp>
        <p:nvGrpSpPr>
          <p:cNvPr id="11" name="Group 10">
            <a:extLst>
              <a:ext uri="{FF2B5EF4-FFF2-40B4-BE49-F238E27FC236}">
                <a16:creationId xmlns:a16="http://schemas.microsoft.com/office/drawing/2014/main" id="{422FD57A-6CA4-9044-C671-5D8A86B50D07}"/>
              </a:ext>
            </a:extLst>
          </p:cNvPr>
          <p:cNvGrpSpPr/>
          <p:nvPr/>
        </p:nvGrpSpPr>
        <p:grpSpPr>
          <a:xfrm>
            <a:off x="2480223" y="1646990"/>
            <a:ext cx="3198903" cy="2378554"/>
            <a:chOff x="526091" y="1441884"/>
            <a:chExt cx="3545964" cy="2636612"/>
          </a:xfrm>
        </p:grpSpPr>
        <p:sp>
          <p:nvSpPr>
            <p:cNvPr id="12" name="Rounded Rectangle 11">
              <a:extLst>
                <a:ext uri="{FF2B5EF4-FFF2-40B4-BE49-F238E27FC236}">
                  <a16:creationId xmlns:a16="http://schemas.microsoft.com/office/drawing/2014/main" id="{AFE799BE-A336-5331-A2AD-2133BBE70B89}"/>
                </a:ext>
              </a:extLst>
            </p:cNvPr>
            <p:cNvSpPr/>
            <p:nvPr/>
          </p:nvSpPr>
          <p:spPr>
            <a:xfrm rot="5400000">
              <a:off x="980767" y="987208"/>
              <a:ext cx="2636612" cy="3545964"/>
            </a:xfrm>
            <a:prstGeom prst="roundRect">
              <a:avLst>
                <a:gd name="adj" fmla="val 7951"/>
              </a:avLst>
            </a:prstGeom>
            <a:solidFill>
              <a:srgbClr val="000000"/>
            </a:solidFill>
            <a:ln w="88900">
              <a:solidFill>
                <a:schemeClr val="tx1"/>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pic>
          <p:nvPicPr>
            <p:cNvPr id="6" name="Picture 5">
              <a:extLst>
                <a:ext uri="{FF2B5EF4-FFF2-40B4-BE49-F238E27FC236}">
                  <a16:creationId xmlns:a16="http://schemas.microsoft.com/office/drawing/2014/main" id="{11853791-DAD5-58BD-F787-2417A61F8D4B}"/>
                </a:ext>
              </a:extLst>
            </p:cNvPr>
            <p:cNvPicPr>
              <a:picLocks noChangeAspect="1"/>
            </p:cNvPicPr>
            <p:nvPr/>
          </p:nvPicPr>
          <p:blipFill>
            <a:blip r:embed="rId3"/>
            <a:stretch>
              <a:fillRect/>
            </a:stretch>
          </p:blipFill>
          <p:spPr>
            <a:xfrm>
              <a:off x="746966" y="1743385"/>
              <a:ext cx="3157552" cy="1833533"/>
            </a:xfrm>
            <a:prstGeom prst="rect">
              <a:avLst/>
            </a:prstGeom>
            <a:effectLst>
              <a:outerShdw blurRad="50800" dist="38100" dir="2700000" algn="tl" rotWithShape="0">
                <a:prstClr val="black">
                  <a:alpha val="40000"/>
                </a:prstClr>
              </a:outerShdw>
            </a:effectLst>
          </p:spPr>
        </p:pic>
      </p:grpSp>
      <p:grpSp>
        <p:nvGrpSpPr>
          <p:cNvPr id="13" name="Group 12">
            <a:extLst>
              <a:ext uri="{FF2B5EF4-FFF2-40B4-BE49-F238E27FC236}">
                <a16:creationId xmlns:a16="http://schemas.microsoft.com/office/drawing/2014/main" id="{A8C1032E-E8A9-D20D-FFE1-CDA35231FDA9}"/>
              </a:ext>
            </a:extLst>
          </p:cNvPr>
          <p:cNvGrpSpPr/>
          <p:nvPr/>
        </p:nvGrpSpPr>
        <p:grpSpPr>
          <a:xfrm>
            <a:off x="6298276" y="1646989"/>
            <a:ext cx="3198903" cy="2378554"/>
            <a:chOff x="4323018" y="1441884"/>
            <a:chExt cx="3545964" cy="2636612"/>
          </a:xfrm>
        </p:grpSpPr>
        <p:sp>
          <p:nvSpPr>
            <p:cNvPr id="15" name="Rounded Rectangle 14">
              <a:extLst>
                <a:ext uri="{FF2B5EF4-FFF2-40B4-BE49-F238E27FC236}">
                  <a16:creationId xmlns:a16="http://schemas.microsoft.com/office/drawing/2014/main" id="{74508964-C79A-9253-2FC4-99C44E8C529B}"/>
                </a:ext>
              </a:extLst>
            </p:cNvPr>
            <p:cNvSpPr/>
            <p:nvPr/>
          </p:nvSpPr>
          <p:spPr>
            <a:xfrm rot="5400000">
              <a:off x="4777694" y="987208"/>
              <a:ext cx="2636612" cy="3545964"/>
            </a:xfrm>
            <a:prstGeom prst="roundRect">
              <a:avLst>
                <a:gd name="adj" fmla="val 7951"/>
              </a:avLst>
            </a:prstGeom>
            <a:solidFill>
              <a:srgbClr val="000000"/>
            </a:solidFill>
            <a:ln w="88900">
              <a:solidFill>
                <a:schemeClr val="tx1"/>
              </a:solid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alcom-Book"/>
                <a:ea typeface="+mn-ea"/>
                <a:cs typeface="+mn-cs"/>
              </a:endParaRPr>
            </a:p>
          </p:txBody>
        </p:sp>
        <p:pic>
          <p:nvPicPr>
            <p:cNvPr id="7" name="Picture 6">
              <a:extLst>
                <a:ext uri="{FF2B5EF4-FFF2-40B4-BE49-F238E27FC236}">
                  <a16:creationId xmlns:a16="http://schemas.microsoft.com/office/drawing/2014/main" id="{F24C6CD7-C3FF-A1F1-3792-0F368AFEAB80}"/>
                </a:ext>
              </a:extLst>
            </p:cNvPr>
            <p:cNvPicPr>
              <a:picLocks noChangeAspect="1"/>
            </p:cNvPicPr>
            <p:nvPr/>
          </p:nvPicPr>
          <p:blipFill rotWithShape="1">
            <a:blip r:embed="rId4"/>
            <a:srcRect r="39704"/>
            <a:stretch/>
          </p:blipFill>
          <p:spPr>
            <a:xfrm>
              <a:off x="4460910" y="1708763"/>
              <a:ext cx="3148748" cy="1966587"/>
            </a:xfrm>
            <a:prstGeom prst="rect">
              <a:avLst/>
            </a:prstGeom>
            <a:effectLst>
              <a:outerShdw blurRad="50800" dist="38100" dir="2700000" algn="tl" rotWithShape="0">
                <a:prstClr val="black">
                  <a:alpha val="40000"/>
                </a:prstClr>
              </a:outerShdw>
            </a:effectLst>
          </p:spPr>
        </p:pic>
      </p:grpSp>
      <p:sp>
        <p:nvSpPr>
          <p:cNvPr id="3" name="TextBox 2">
            <a:extLst>
              <a:ext uri="{FF2B5EF4-FFF2-40B4-BE49-F238E27FC236}">
                <a16:creationId xmlns:a16="http://schemas.microsoft.com/office/drawing/2014/main" id="{812146DC-1DE6-F1C7-209F-CBF76D94EF97}"/>
              </a:ext>
            </a:extLst>
          </p:cNvPr>
          <p:cNvSpPr txBox="1"/>
          <p:nvPr/>
        </p:nvSpPr>
        <p:spPr>
          <a:xfrm>
            <a:off x="2480223" y="4299439"/>
            <a:ext cx="3198904" cy="1200329"/>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rPr>
              <a:t>1. </a:t>
            </a:r>
            <a:r>
              <a:rPr kumimoji="0" lang="en-US" sz="1600" b="1" i="0" u="none" strike="noStrike" kern="1200" cap="none" spc="0" normalizeH="0" baseline="0" noProof="0">
                <a:ln>
                  <a:noFill/>
                </a:ln>
                <a:solidFill>
                  <a:srgbClr val="000000"/>
                </a:solidFill>
                <a:effectLst/>
                <a:uLnTx/>
                <a:uFillTx/>
                <a:latin typeface="Halcom-ExtraBold" panose="020F0302020204030204"/>
                <a:ea typeface="+mn-ea"/>
                <a:cs typeface="+mn-cs"/>
              </a:rPr>
              <a:t>Performance </a:t>
            </a:r>
            <a:r>
              <a:rPr kumimoji="0" lang="de-DE" sz="1600" b="1" i="0" u="none" strike="noStrike" kern="1200" cap="none" spc="0" normalizeH="0" baseline="0" noProof="0">
                <a:ln>
                  <a:noFill/>
                </a:ln>
                <a:solidFill>
                  <a:srgbClr val="000000"/>
                </a:solidFill>
                <a:effectLst/>
                <a:uLnTx/>
                <a:uFillTx/>
                <a:latin typeface="Halcom-ExtraBold" panose="020F0302020204030204"/>
                <a:ea typeface="+mn-ea"/>
                <a:cs typeface="+mn-cs"/>
              </a:rPr>
              <a:t>einordnen</a:t>
            </a:r>
            <a:endPar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400" b="1" i="0" u="none" strike="noStrike" kern="1200" cap="none" spc="0" normalizeH="0" baseline="0" noProof="0">
                <a:ln>
                  <a:noFill/>
                </a:ln>
                <a:solidFill>
                  <a:srgbClr val="000000"/>
                </a:solidFill>
                <a:effectLst/>
                <a:uLnTx/>
                <a:uFillTx/>
                <a:latin typeface="Halcom Book Italic" panose="020F0502020204030204"/>
                <a:ea typeface="+mn-ea"/>
                <a:cs typeface="+mn-cs"/>
              </a:rPr>
            </a:br>
            <a:r>
              <a:rPr kumimoji="0" lang="de-DE" sz="1400" b="0" i="0" u="none" strike="noStrike" kern="1200" cap="none" spc="0" normalizeH="0" baseline="0" noProof="0">
                <a:ln>
                  <a:noFill/>
                </a:ln>
                <a:solidFill>
                  <a:srgbClr val="000000"/>
                </a:solidFill>
                <a:effectLst/>
                <a:uLnTx/>
                <a:uFillTx/>
                <a:latin typeface="Halcom-Book"/>
                <a:ea typeface="+mn-ea"/>
                <a:cs typeface="+mn-cs"/>
              </a:rPr>
              <a:t>Leistung gegenüber den wichtigsten Kaufentscheidungskriterien bewerten.</a:t>
            </a:r>
            <a:endParaRPr kumimoji="0" lang="en-US" sz="1400" b="0" i="0" u="none" strike="noStrike" kern="1200" cap="none" spc="0" normalizeH="0" baseline="0" noProof="0">
              <a:ln>
                <a:noFill/>
              </a:ln>
              <a:solidFill>
                <a:srgbClr val="000000"/>
              </a:solidFill>
              <a:effectLst/>
              <a:uLnTx/>
              <a:uFillTx/>
              <a:latin typeface="Halcom-Book"/>
              <a:ea typeface="+mn-ea"/>
              <a:cs typeface="+mn-cs"/>
            </a:endParaRPr>
          </a:p>
        </p:txBody>
      </p:sp>
      <p:sp>
        <p:nvSpPr>
          <p:cNvPr id="17" name="TextBox 16">
            <a:extLst>
              <a:ext uri="{FF2B5EF4-FFF2-40B4-BE49-F238E27FC236}">
                <a16:creationId xmlns:a16="http://schemas.microsoft.com/office/drawing/2014/main" id="{BA85B583-F7B5-B4F7-B31D-FB0494572D4B}"/>
              </a:ext>
            </a:extLst>
          </p:cNvPr>
          <p:cNvSpPr txBox="1"/>
          <p:nvPr/>
        </p:nvSpPr>
        <p:spPr>
          <a:xfrm>
            <a:off x="6298275" y="4293863"/>
            <a:ext cx="3198904" cy="984885"/>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rPr>
              <a:t>2. </a:t>
            </a:r>
            <a:r>
              <a:rPr kumimoji="0" lang="de-DE" sz="1600" b="1" i="0" u="none" strike="noStrike" kern="1200" cap="none" spc="0" normalizeH="0" baseline="0" noProof="0">
                <a:ln>
                  <a:noFill/>
                </a:ln>
                <a:solidFill>
                  <a:srgbClr val="000000"/>
                </a:solidFill>
                <a:effectLst/>
                <a:uLnTx/>
                <a:uFillTx/>
                <a:latin typeface="Halcom-ExtraBold" panose="020F0302020204030204"/>
                <a:ea typeface="+mn-ea"/>
                <a:cs typeface="+mn-cs"/>
              </a:rPr>
              <a:t>Verbesserungen</a:t>
            </a:r>
            <a:r>
              <a:rPr kumimoji="0" lang="en-US" sz="1600" b="1" i="0" u="none" strike="noStrike" kern="1200" cap="none" spc="0" normalizeH="0" baseline="0" noProof="0">
                <a:ln>
                  <a:noFill/>
                </a:ln>
                <a:solidFill>
                  <a:srgbClr val="000000"/>
                </a:solidFill>
                <a:effectLst/>
                <a:uLnTx/>
                <a:uFillTx/>
                <a:latin typeface="Halcom-ExtraBold" panose="020F0302020204030204"/>
                <a:ea typeface="+mn-ea"/>
                <a:cs typeface="+mn-cs"/>
              </a:rPr>
              <a:t> </a:t>
            </a:r>
            <a:r>
              <a:rPr kumimoji="0" lang="de-DE" sz="1600" b="1" i="0" u="none" strike="noStrike" kern="1200" cap="none" spc="0" normalizeH="0" baseline="0" noProof="0">
                <a:ln>
                  <a:noFill/>
                </a:ln>
                <a:solidFill>
                  <a:srgbClr val="000000"/>
                </a:solidFill>
                <a:effectLst/>
                <a:uLnTx/>
                <a:uFillTx/>
                <a:latin typeface="Halcom-ExtraBold" panose="020F0302020204030204"/>
                <a:ea typeface="+mn-ea"/>
                <a:cs typeface="+mn-cs"/>
              </a:rPr>
              <a:t>gezielt priorisieren</a:t>
            </a:r>
            <a:endParaRPr kumimoji="0" lang="de" sz="1600" b="1" i="0" u="none" strike="noStrike" kern="1200" cap="none" spc="0" normalizeH="0" baseline="0" noProof="0">
              <a:ln>
                <a:noFill/>
              </a:ln>
              <a:solidFill>
                <a:srgbClr val="000000"/>
              </a:solidFill>
              <a:effectLst/>
              <a:uLnTx/>
              <a:uFillTx/>
              <a:latin typeface="Halcom-ExtraBold" panose="020F03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400" b="1" i="0" u="none" strike="noStrike" kern="1200" cap="none" spc="0" normalizeH="0" baseline="0" noProof="0">
                <a:ln>
                  <a:noFill/>
                </a:ln>
                <a:solidFill>
                  <a:srgbClr val="000000"/>
                </a:solidFill>
                <a:effectLst/>
                <a:uLnTx/>
                <a:uFillTx/>
                <a:latin typeface="Proxima Nova"/>
                <a:ea typeface="+mn-ea"/>
                <a:cs typeface="+mn-cs"/>
              </a:rPr>
            </a:br>
            <a:r>
              <a:rPr kumimoji="0" lang="de-DE" sz="1400" b="0" i="0" u="none" strike="noStrike" kern="1200" cap="none" spc="0" normalizeH="0" baseline="0" noProof="0">
                <a:ln>
                  <a:noFill/>
                </a:ln>
                <a:solidFill>
                  <a:srgbClr val="000000"/>
                </a:solidFill>
                <a:effectLst/>
                <a:uLnTx/>
                <a:uFillTx/>
                <a:latin typeface="Halcom-Book"/>
                <a:ea typeface="+mn-ea"/>
                <a:cs typeface="+mn-cs"/>
              </a:rPr>
              <a:t>Verbesserungspotenziale und Investitionsfelder identifizieren.</a:t>
            </a:r>
            <a:endParaRPr kumimoji="0" lang="de" sz="1400" b="0" i="0" u="none" strike="noStrike" kern="1200" cap="none" spc="0" normalizeH="0" baseline="0" noProof="0">
              <a:ln>
                <a:noFill/>
              </a:ln>
              <a:solidFill>
                <a:srgbClr val="000000"/>
              </a:solidFill>
              <a:effectLst/>
              <a:uLnTx/>
              <a:uFillTx/>
              <a:latin typeface="Halcom-Book"/>
              <a:ea typeface="+mn-ea"/>
              <a:cs typeface="+mn-cs"/>
            </a:endParaRPr>
          </a:p>
        </p:txBody>
      </p:sp>
    </p:spTree>
    <p:extLst>
      <p:ext uri="{BB962C8B-B14F-4D97-AF65-F5344CB8AC3E}">
        <p14:creationId xmlns:p14="http://schemas.microsoft.com/office/powerpoint/2010/main" val="3559973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6D4DA-0DDF-85B2-46EF-338C7E607A0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D0017D2-324D-1705-470F-39B20295F64E}"/>
              </a:ext>
            </a:extLst>
          </p:cNvPr>
          <p:cNvSpPr/>
          <p:nvPr/>
        </p:nvSpPr>
        <p:spPr>
          <a:xfrm>
            <a:off x="3123344" y="1654139"/>
            <a:ext cx="6554073" cy="3503488"/>
          </a:xfrm>
          <a:prstGeom prst="rect">
            <a:avLst/>
          </a:prstGeom>
          <a:solidFill>
            <a:srgbClr val="3030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ext Placeholder 5">
            <a:extLst>
              <a:ext uri="{FF2B5EF4-FFF2-40B4-BE49-F238E27FC236}">
                <a16:creationId xmlns:a16="http://schemas.microsoft.com/office/drawing/2014/main" id="{9450EE70-B792-90F3-CCDE-CE0B80A04734}"/>
              </a:ext>
            </a:extLst>
          </p:cNvPr>
          <p:cNvSpPr txBox="1">
            <a:spLocks/>
          </p:cNvSpPr>
          <p:nvPr/>
        </p:nvSpPr>
        <p:spPr>
          <a:xfrm>
            <a:off x="829555" y="2837966"/>
            <a:ext cx="9784080" cy="896112"/>
          </a:xfrm>
          <a:prstGeom prst="rect">
            <a:avLst/>
          </a:prstGeom>
        </p:spPr>
        <p:txBody>
          <a:bodyPr lIns="0"/>
          <a:lstStyle>
            <a:lvl1pPr marL="0">
              <a:lnSpc>
                <a:spcPct val="120000"/>
              </a:lnSpc>
              <a:defRPr sz="1050">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a:lstStyle>
          <a:p>
            <a:r>
              <a:rPr lang="de" sz="4800" kern="0" noProof="0">
                <a:solidFill>
                  <a:schemeClr val="bg1"/>
                </a:solidFill>
                <a:latin typeface="+mj-lt"/>
              </a:rPr>
              <a:t>Möchten Sie mehr erfahren?</a:t>
            </a:r>
          </a:p>
        </p:txBody>
      </p:sp>
      <p:sp>
        <p:nvSpPr>
          <p:cNvPr id="3" name="object 2">
            <a:extLst>
              <a:ext uri="{FF2B5EF4-FFF2-40B4-BE49-F238E27FC236}">
                <a16:creationId xmlns:a16="http://schemas.microsoft.com/office/drawing/2014/main" id="{BBF6B2EC-16EC-09E0-D465-EFC3A8463096}"/>
              </a:ext>
            </a:extLst>
          </p:cNvPr>
          <p:cNvSpPr txBox="1"/>
          <p:nvPr/>
        </p:nvSpPr>
        <p:spPr>
          <a:xfrm>
            <a:off x="829555" y="3722564"/>
            <a:ext cx="6554073" cy="793615"/>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9100"/>
              </a:lnSpc>
              <a:spcBef>
                <a:spcPts val="95"/>
              </a:spcBef>
              <a:spcAft>
                <a:spcPts val="0"/>
              </a:spcAft>
              <a:buClrTx/>
              <a:buSzTx/>
              <a:buFontTx/>
              <a:buNone/>
              <a:tabLst/>
              <a:defRPr/>
            </a:pPr>
            <a:r>
              <a:rPr kumimoji="0" lang="de" sz="2400" b="0" i="0" u="none" strike="noStrike" kern="1200" cap="none" spc="0" normalizeH="0" baseline="0" noProof="0">
                <a:ln>
                  <a:noFill/>
                </a:ln>
                <a:solidFill>
                  <a:schemeClr val="bg1"/>
                </a:solidFill>
                <a:effectLst/>
                <a:uLnTx/>
                <a:uFillTx/>
                <a:ea typeface="+mn-ea"/>
                <a:cs typeface="Arial"/>
              </a:rPr>
              <a:t>Melden Sie sich unter superpowers@dentsu.com</a:t>
            </a:r>
          </a:p>
        </p:txBody>
      </p:sp>
      <p:pic>
        <p:nvPicPr>
          <p:cNvPr id="4" name="Picture 3" descr="Ein schwarz-weißes Logo&#10;&#10;KI-generierte Inhalte könnten falsch sein.">
            <a:extLst>
              <a:ext uri="{FF2B5EF4-FFF2-40B4-BE49-F238E27FC236}">
                <a16:creationId xmlns:a16="http://schemas.microsoft.com/office/drawing/2014/main" id="{1F03F6BB-C5EB-E3F7-0A3D-945846801BA8}"/>
              </a:ext>
            </a:extLst>
          </p:cNvPr>
          <p:cNvPicPr>
            <a:picLocks noChangeAspect="1"/>
          </p:cNvPicPr>
          <p:nvPr/>
        </p:nvPicPr>
        <p:blipFill>
          <a:blip r:embed="rId2"/>
          <a:stretch>
            <a:fillRect/>
          </a:stretch>
        </p:blipFill>
        <p:spPr>
          <a:xfrm>
            <a:off x="829555" y="1757833"/>
            <a:ext cx="2118732" cy="896112"/>
          </a:xfrm>
          <a:prstGeom prst="rect">
            <a:avLst/>
          </a:prstGeom>
        </p:spPr>
      </p:pic>
      <p:sp>
        <p:nvSpPr>
          <p:cNvPr id="6" name="TextBox 5">
            <a:extLst>
              <a:ext uri="{FF2B5EF4-FFF2-40B4-BE49-F238E27FC236}">
                <a16:creationId xmlns:a16="http://schemas.microsoft.com/office/drawing/2014/main" id="{34F434A7-2E80-83E6-44AA-82CAAB56DA0F}"/>
              </a:ext>
            </a:extLst>
          </p:cNvPr>
          <p:cNvSpPr txBox="1"/>
          <p:nvPr/>
        </p:nvSpPr>
        <p:spPr>
          <a:xfrm>
            <a:off x="695243" y="6012960"/>
            <a:ext cx="10805583"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 sz="1100">
                <a:solidFill>
                  <a:schemeClr val="bg1"/>
                </a:solidFill>
                <a:ea typeface="+mn-lt"/>
                <a:cs typeface="+mn-lt"/>
              </a:rPr>
              <a:t>Diese Forschung und Analyse wurde von B2B International durchgeführt, der spezialisierten B2B-Forschungsagentur von dentsu. </a:t>
            </a:r>
            <a:r>
              <a:rPr lang="de-DE" sz="1100">
                <a:solidFill>
                  <a:schemeClr val="bg1"/>
                </a:solidFill>
                <a:ea typeface="+mn-lt"/>
                <a:cs typeface="+mn-lt"/>
              </a:rPr>
              <a:t>Die Studie „The </a:t>
            </a:r>
            <a:r>
              <a:rPr lang="de-DE" sz="1100" err="1">
                <a:solidFill>
                  <a:schemeClr val="bg1"/>
                </a:solidFill>
                <a:ea typeface="+mn-lt"/>
                <a:cs typeface="+mn-lt"/>
              </a:rPr>
              <a:t>Superpowers</a:t>
            </a:r>
            <a:r>
              <a:rPr lang="de-DE" sz="1100">
                <a:solidFill>
                  <a:schemeClr val="bg1"/>
                </a:solidFill>
                <a:ea typeface="+mn-lt"/>
                <a:cs typeface="+mn-lt"/>
              </a:rPr>
              <a:t> Index“ wurde 2021 entwickelt und seitdem kontinuierlich weiterentwickelt.</a:t>
            </a:r>
          </a:p>
          <a:p>
            <a:r>
              <a:rPr lang="de" sz="1100">
                <a:solidFill>
                  <a:schemeClr val="bg1"/>
                </a:solidFill>
                <a:ea typeface="+mn-lt"/>
                <a:cs typeface="+mn-lt"/>
                <a:hlinkClick r:id="rId3">
                  <a:extLst>
                    <a:ext uri="{A12FA001-AC4F-418D-AE19-62706E023703}">
                      <ahyp:hlinkClr xmlns:ahyp="http://schemas.microsoft.com/office/drawing/2018/hyperlinkcolor" val="tx"/>
                    </a:ext>
                  </a:extLst>
                </a:hlinkClick>
              </a:rPr>
              <a:t>Erfahren Sie hier </a:t>
            </a:r>
            <a:r>
              <a:rPr lang="de" sz="1100">
                <a:solidFill>
                  <a:schemeClr val="bg1"/>
                </a:solidFill>
                <a:ea typeface="+mn-lt"/>
                <a:cs typeface="+mn-lt"/>
              </a:rPr>
              <a:t>mehr über die Forschungsmöglichkeiten von B2B International. </a:t>
            </a:r>
            <a:endParaRPr lang="en-US" sz="1100">
              <a:solidFill>
                <a:schemeClr val="bg1"/>
              </a:solidFill>
            </a:endParaRPr>
          </a:p>
        </p:txBody>
      </p:sp>
    </p:spTree>
    <p:extLst>
      <p:ext uri="{BB962C8B-B14F-4D97-AF65-F5344CB8AC3E}">
        <p14:creationId xmlns:p14="http://schemas.microsoft.com/office/powerpoint/2010/main" val="931978591"/>
      </p:ext>
    </p:extLst>
  </p:cSld>
  <p:clrMapOvr>
    <a:masterClrMapping/>
  </p:clrMapOvr>
</p:sld>
</file>

<file path=ppt/theme/theme1.xml><?xml version="1.0" encoding="utf-8"?>
<a:theme xmlns:a="http://schemas.openxmlformats.org/drawingml/2006/main" name="Superpowers 2025 Master template">
  <a:themeElements>
    <a:clrScheme name="SUPERPOWER FINAL 2025">
      <a:dk1>
        <a:srgbClr val="000000"/>
      </a:dk1>
      <a:lt1>
        <a:srgbClr val="FFFFFF"/>
      </a:lt1>
      <a:dk2>
        <a:srgbClr val="303030"/>
      </a:dk2>
      <a:lt2>
        <a:srgbClr val="B0B8C4"/>
      </a:lt2>
      <a:accent1>
        <a:srgbClr val="FE5021"/>
      </a:accent1>
      <a:accent2>
        <a:srgbClr val="00D2E6"/>
      </a:accent2>
      <a:accent3>
        <a:srgbClr val="616ED8"/>
      </a:accent3>
      <a:accent4>
        <a:srgbClr val="303030"/>
      </a:accent4>
      <a:accent5>
        <a:srgbClr val="B0B8C3"/>
      </a:accent5>
      <a:accent6>
        <a:srgbClr val="EAEAEA"/>
      </a:accent6>
      <a:hlink>
        <a:srgbClr val="FF5023"/>
      </a:hlink>
      <a:folHlink>
        <a:srgbClr val="00D2E6"/>
      </a:folHlink>
    </a:clrScheme>
    <a:fontScheme name="Office">
      <a:majorFont>
        <a:latin typeface="Halcom-Extra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Halcom-Book"/>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uperpowers 2025 Master template">
  <a:themeElements>
    <a:clrScheme name="SUPERPOWER FINAL 2025">
      <a:dk1>
        <a:srgbClr val="000000"/>
      </a:dk1>
      <a:lt1>
        <a:srgbClr val="FFFFFF"/>
      </a:lt1>
      <a:dk2>
        <a:srgbClr val="303030"/>
      </a:dk2>
      <a:lt2>
        <a:srgbClr val="B0B8C4"/>
      </a:lt2>
      <a:accent1>
        <a:srgbClr val="FE5021"/>
      </a:accent1>
      <a:accent2>
        <a:srgbClr val="00D2E6"/>
      </a:accent2>
      <a:accent3>
        <a:srgbClr val="616ED8"/>
      </a:accent3>
      <a:accent4>
        <a:srgbClr val="303030"/>
      </a:accent4>
      <a:accent5>
        <a:srgbClr val="B0B8C3"/>
      </a:accent5>
      <a:accent6>
        <a:srgbClr val="EAEAEA"/>
      </a:accent6>
      <a:hlink>
        <a:srgbClr val="FF5023"/>
      </a:hlink>
      <a:folHlink>
        <a:srgbClr val="00D2E6"/>
      </a:folHlink>
    </a:clrScheme>
    <a:fontScheme name="Office">
      <a:majorFont>
        <a:latin typeface="Halcom-Extra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Halcom-Regular"/>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Superpowers 2025 Master template">
  <a:themeElements>
    <a:clrScheme name="SUPERPOWER FINAL 2025">
      <a:dk1>
        <a:srgbClr val="000000"/>
      </a:dk1>
      <a:lt1>
        <a:srgbClr val="FFFFFF"/>
      </a:lt1>
      <a:dk2>
        <a:srgbClr val="303030"/>
      </a:dk2>
      <a:lt2>
        <a:srgbClr val="B0B8C4"/>
      </a:lt2>
      <a:accent1>
        <a:srgbClr val="FE5021"/>
      </a:accent1>
      <a:accent2>
        <a:srgbClr val="00D2E6"/>
      </a:accent2>
      <a:accent3>
        <a:srgbClr val="616ED8"/>
      </a:accent3>
      <a:accent4>
        <a:srgbClr val="303030"/>
      </a:accent4>
      <a:accent5>
        <a:srgbClr val="B0B8C3"/>
      </a:accent5>
      <a:accent6>
        <a:srgbClr val="EAEAEA"/>
      </a:accent6>
      <a:hlink>
        <a:srgbClr val="FF5023"/>
      </a:hlink>
      <a:folHlink>
        <a:srgbClr val="00D2E6"/>
      </a:folHlink>
    </a:clrScheme>
    <a:fontScheme name="Office">
      <a:majorFont>
        <a:latin typeface="Halcom-Extra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Halcom-Book"/>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entsu GTM">
    <a:dk1>
      <a:srgbClr val="000000"/>
    </a:dk1>
    <a:lt1>
      <a:srgbClr val="FFFFFF"/>
    </a:lt1>
    <a:dk2>
      <a:srgbClr val="303030"/>
    </a:dk2>
    <a:lt2>
      <a:srgbClr val="B0B8C4"/>
    </a:lt2>
    <a:accent1>
      <a:srgbClr val="FE5021"/>
    </a:accent1>
    <a:accent2>
      <a:srgbClr val="017A7F"/>
    </a:accent2>
    <a:accent3>
      <a:srgbClr val="636DD1"/>
    </a:accent3>
    <a:accent4>
      <a:srgbClr val="EEBDBC"/>
    </a:accent4>
    <a:accent5>
      <a:srgbClr val="A9FE6D"/>
    </a:accent5>
    <a:accent6>
      <a:srgbClr val="B0B8C4"/>
    </a:accent6>
    <a:hlink>
      <a:srgbClr val="00D1E6"/>
    </a:hlink>
    <a:folHlink>
      <a:srgbClr val="008186"/>
    </a:folHlink>
  </a:clrScheme>
  <a:fontScheme name="Office">
    <a:majorFont>
      <a:latin typeface="Halcom-ExtraBold"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alcom Book"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68E5469A76885418725652B0FAD970D" ma:contentTypeVersion="10" ma:contentTypeDescription="Ein neues Dokument erstellen." ma:contentTypeScope="" ma:versionID="e5694a6553ac8b5b116fdbd2daab69d1">
  <xsd:schema xmlns:xsd="http://www.w3.org/2001/XMLSchema" xmlns:xs="http://www.w3.org/2001/XMLSchema" xmlns:p="http://schemas.microsoft.com/office/2006/metadata/properties" xmlns:ns2="e0b08c68-42b6-4721-a3ff-afbecb81df5d" xmlns:ns3="8011a02c-556f-45ab-b0c8-288c6ddeea19" targetNamespace="http://schemas.microsoft.com/office/2006/metadata/properties" ma:root="true" ma:fieldsID="960a351e95b4aa3d95d9d5da4a2c7578" ns2:_="" ns3:_="">
    <xsd:import namespace="e0b08c68-42b6-4721-a3ff-afbecb81df5d"/>
    <xsd:import namespace="8011a02c-556f-45ab-b0c8-288c6ddeea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08c68-42b6-4721-a3ff-afbecb81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11a02c-556f-45ab-b0c8-288c6ddeea19"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7FA1F3-3A7C-4C82-9820-4B45BCFE963C}">
  <ds:schemaRefs>
    <ds:schemaRef ds:uri="8011a02c-556f-45ab-b0c8-288c6ddeea19"/>
    <ds:schemaRef ds:uri="e0b08c68-42b6-4721-a3ff-afbecb81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262D7C4-45AE-4772-A415-5B26FD963AB4}">
  <ds:schemaRefs>
    <ds:schemaRef ds:uri="http://schemas.microsoft.com/sharepoint/v3/contenttype/forms"/>
  </ds:schemaRefs>
</ds:datastoreItem>
</file>

<file path=customXml/itemProps3.xml><?xml version="1.0" encoding="utf-8"?>
<ds:datastoreItem xmlns:ds="http://schemas.openxmlformats.org/officeDocument/2006/customXml" ds:itemID="{EF9D81E3-9BBC-4843-A0F1-A4B36CEF4C2E}">
  <ds:schemaRefs>
    <ds:schemaRef ds:uri="http://purl.org/dc/elements/1.1/"/>
    <ds:schemaRef ds:uri="http://schemas.microsoft.com/office/2006/metadata/properties"/>
    <ds:schemaRef ds:uri="8011a02c-556f-45ab-b0c8-288c6ddeea19"/>
    <ds:schemaRef ds:uri="http://www.w3.org/XML/1998/namespace"/>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e0b08c68-42b6-4721-a3ff-afbecb81df5d"/>
    <ds:schemaRef ds:uri="http://purl.org/dc/terms/"/>
  </ds:schemaRefs>
</ds:datastoreItem>
</file>

<file path=docMetadata/LabelInfo.xml><?xml version="1.0" encoding="utf-8"?>
<clbl:labelList xmlns:clbl="http://schemas.microsoft.com/office/2020/mipLabelMetadata">
  <clbl:label id="{6e8992ec-76d5-4ea5-8eae-b0c5e558749a}" enabled="0" method="" siteId="{6e8992ec-76d5-4ea5-8eae-b0c5e558749a}" removed="1"/>
</clbl:labelList>
</file>

<file path=docProps/app.xml><?xml version="1.0" encoding="utf-8"?>
<Properties xmlns="http://schemas.openxmlformats.org/officeDocument/2006/extended-properties" xmlns:vt="http://schemas.openxmlformats.org/officeDocument/2006/docPropsVTypes">
  <Template/>
  <TotalTime>0</TotalTime>
  <Words>2342</Words>
  <Application>Microsoft Office PowerPoint</Application>
  <PresentationFormat>Breitbild</PresentationFormat>
  <Paragraphs>381</Paragraphs>
  <Slides>35</Slides>
  <Notes>33</Notes>
  <HiddenSlides>0</HiddenSlides>
  <MMClips>0</MMClips>
  <ScaleCrop>false</ScaleCrop>
  <HeadingPairs>
    <vt:vector size="6" baseType="variant">
      <vt:variant>
        <vt:lpstr>Verwendete Schriftarten</vt:lpstr>
      </vt:variant>
      <vt:variant>
        <vt:i4>16</vt:i4>
      </vt:variant>
      <vt:variant>
        <vt:lpstr>Design</vt:lpstr>
      </vt:variant>
      <vt:variant>
        <vt:i4>3</vt:i4>
      </vt:variant>
      <vt:variant>
        <vt:lpstr>Folientitel</vt:lpstr>
      </vt:variant>
      <vt:variant>
        <vt:i4>35</vt:i4>
      </vt:variant>
    </vt:vector>
  </HeadingPairs>
  <TitlesOfParts>
    <vt:vector size="54" baseType="lpstr">
      <vt:lpstr>Halcom-ExtraBold</vt:lpstr>
      <vt:lpstr>Proxima Nova</vt:lpstr>
      <vt:lpstr>Halcom-Regular</vt:lpstr>
      <vt:lpstr>Halcom-Book (Body)</vt:lpstr>
      <vt:lpstr>Halcom ExtraBold Italic</vt:lpstr>
      <vt:lpstr>Halcom Book</vt:lpstr>
      <vt:lpstr>Arial Black</vt:lpstr>
      <vt:lpstr>Aptos Narrow</vt:lpstr>
      <vt:lpstr>Halcom Book Italic</vt:lpstr>
      <vt:lpstr>Arial</vt:lpstr>
      <vt:lpstr>Verdana</vt:lpstr>
      <vt:lpstr>Aptos</vt:lpstr>
      <vt:lpstr>Halcom-Book</vt:lpstr>
      <vt:lpstr>BentonSans Regular</vt:lpstr>
      <vt:lpstr>Open Sans</vt:lpstr>
      <vt:lpstr>Archivo Black</vt:lpstr>
      <vt:lpstr>Superpowers 2025 Master template</vt:lpstr>
      <vt:lpstr>1_Superpowers 2025 Master template</vt:lpstr>
      <vt:lpstr>2_Superpowers 2025 Master template</vt:lpstr>
      <vt:lpstr>Schnell, einfach, vertrauenswürdig:  Wie B2B-Marken  im KI-Zeitalter gewinnen</vt:lpstr>
      <vt:lpstr>Vorwort</vt:lpstr>
      <vt:lpstr>PowerPoint-Präsentation</vt:lpstr>
      <vt:lpstr>Der globale Benchmark  für B2B-Kaufverhalten</vt:lpstr>
      <vt:lpstr>In diesem Jahr haben wir die Leistung von mehr als 170 Marken bewertet</vt:lpstr>
      <vt:lpstr>Das ist wichtig</vt:lpstr>
      <vt:lpstr>PowerPoint-Präsentation</vt:lpstr>
      <vt:lpstr>Drei Trends, die das KI-Zeitalter prägen</vt:lpstr>
      <vt:lpstr>PowerPoint-Präsentation</vt:lpstr>
      <vt:lpstr>2025 B2B-Käufer bringen persönliche und geschäftliche Entscheidungs-faktoren in Einklang</vt:lpstr>
      <vt:lpstr>Compliance bleibt in Deutschland der wichtigste Entscheidungsfaktor – vor Vertrauen und Leistungsfähigkeit.   Gleichzeitig gewinnen Vordenkerschaft und Verlässlichkeit zunehmend an Bedeutung</vt:lpstr>
      <vt:lpstr>Compliance bleibt in der DACH-Region der wichtigste Faktor – noch vor Vertrauen.  Integration und Konsistenz sind entscheidend.</vt:lpstr>
      <vt:lpstr>PowerPoint-Präsentation</vt:lpstr>
      <vt:lpstr>Den Gewinnermarken gelingt die Differenzierung leichter als im Vorjahr:  Der Abstand zwischen der führenden und der zweitplatzierten Marke wächst um 86 %.</vt:lpstr>
      <vt:lpstr>Erfolgreiche Marken beschleunigen Kaufentscheidungen durch herausragende Kundenerlebnisse</vt:lpstr>
      <vt:lpstr>PowerPoint-Präsentation</vt:lpstr>
      <vt:lpstr>Vertrauen zählt in Deutschland neben Compliance seit Jahren zu den wichtigsten Entscheidungskriterien.</vt:lpstr>
      <vt:lpstr>Wenn wir betrachten, was Käufern Sicherheit gibt, wird deutlich: Eine starke Marke ist die Grundlage für Vertrauen.</vt:lpstr>
      <vt:lpstr>Vertrauen entsteht je nach Unte-nehmensgröße auf unterschiedliche Weise</vt:lpstr>
      <vt:lpstr>Warum Käufer den Anbieter wechseln  Welche Faktoren Käufer dazu bewegen, neue Anbieter in Betracht zu ziehen und bestehende Anbieter zu verlassen</vt:lpstr>
      <vt:lpstr>Influencer*-Marketing bietet großes Potenzial für Wachstum</vt:lpstr>
      <vt:lpstr>Top-Prioritäten für 2026  Marketer wollen ihr Potenzial durch die Erschließung neuer Marktchancen steigern.</vt:lpstr>
      <vt:lpstr>PowerPoint-Präsentation</vt:lpstr>
      <vt:lpstr>Der Superpowers Index zeigt:  Erfolgreiche Marken gewinnen durch bessere Kundenerlebnisse einen Vorsprung gegenüber dem Wettbewerb.</vt:lpstr>
      <vt:lpstr>Gewinnermarken werden zur ersten Wahl für Käufer, indem sie deren Alltag einfacher machen.</vt:lpstr>
      <vt:lpstr>„Wettbewerbsfähige Preise“ bedeuten weit mehr als nur einen niedrigen Preis.  Es geht um Mehrwert. Es geht um Einfachheit. </vt:lpstr>
      <vt:lpstr>KI verändert B2B-Käufe:   68 % nutzen KI, 28 % sind intensive Nutzer. </vt:lpstr>
      <vt:lpstr>KI verbessert die Buyer Journey von Anfang bis Ende – intensive Nutzer profitieren besonders.</vt:lpstr>
      <vt:lpstr>KI setzt neue Maßstäbe  Käufer erwarten heute schnellere, intelligentere und stärker individualisierte Erlebnisse.</vt:lpstr>
      <vt:lpstr>Einfachheit schafft den Vorsprung  Marken, die ihren Kunden den Kauf erleichtern, verkürzen den Kaufzyklus um 50 %.</vt:lpstr>
      <vt:lpstr>Zusammengefasst: So gewinnen B2B-Marken im KI-Zeitalter</vt:lpstr>
      <vt:lpstr>PowerPoint-Präsentation</vt:lpstr>
      <vt:lpstr>So bauen Sie Ihre Superpowers-Strategie auf</vt:lpstr>
      <vt:lpstr>Ihre Superpowers-Strategie für eine Marke entwickeln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van Schaick</dc:creator>
  <cp:lastModifiedBy>Beata Miklosz</cp:lastModifiedBy>
  <cp:revision>8</cp:revision>
  <dcterms:created xsi:type="dcterms:W3CDTF">2025-09-11T09:46:51Z</dcterms:created>
  <dcterms:modified xsi:type="dcterms:W3CDTF">2026-10-05T11:54:40Z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0x010100268E5469A76885418725652B0FAD970D</vt:lpwstr>
  </property>
  <property fmtid="{D5CDD505-2E9C-101B-9397-08002B2CF9AE}" pid="3" name="MediaServiceImageTags">
    <vt:lpwstr/>
  </property>
</Properties>
</file>